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10"/>
  </p:notesMasterIdLst>
  <p:handoutMasterIdLst>
    <p:handoutMasterId r:id="rId111"/>
  </p:handoutMasterIdLst>
  <p:sldIdLst>
    <p:sldId id="353" r:id="rId3"/>
    <p:sldId id="354"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454" r:id="rId33"/>
    <p:sldId id="455" r:id="rId34"/>
    <p:sldId id="456" r:id="rId35"/>
    <p:sldId id="383" r:id="rId36"/>
    <p:sldId id="384" r:id="rId37"/>
    <p:sldId id="385" r:id="rId38"/>
    <p:sldId id="386" r:id="rId39"/>
    <p:sldId id="387" r:id="rId40"/>
    <p:sldId id="388" r:id="rId41"/>
    <p:sldId id="389" r:id="rId42"/>
    <p:sldId id="390" r:id="rId43"/>
    <p:sldId id="391" r:id="rId44"/>
    <p:sldId id="392" r:id="rId45"/>
    <p:sldId id="393" r:id="rId46"/>
    <p:sldId id="394" r:id="rId47"/>
    <p:sldId id="395" r:id="rId48"/>
    <p:sldId id="396" r:id="rId49"/>
    <p:sldId id="397" r:id="rId50"/>
    <p:sldId id="398" r:id="rId51"/>
    <p:sldId id="399" r:id="rId52"/>
    <p:sldId id="400" r:id="rId53"/>
    <p:sldId id="401" r:id="rId54"/>
    <p:sldId id="402" r:id="rId55"/>
    <p:sldId id="403" r:id="rId56"/>
    <p:sldId id="404" r:id="rId57"/>
    <p:sldId id="405" r:id="rId58"/>
    <p:sldId id="406" r:id="rId59"/>
    <p:sldId id="407" r:id="rId60"/>
    <p:sldId id="408" r:id="rId61"/>
    <p:sldId id="409" r:id="rId62"/>
    <p:sldId id="410" r:id="rId63"/>
    <p:sldId id="411" r:id="rId64"/>
    <p:sldId id="412" r:id="rId65"/>
    <p:sldId id="413" r:id="rId66"/>
    <p:sldId id="414" r:id="rId67"/>
    <p:sldId id="415" r:id="rId68"/>
    <p:sldId id="416" r:id="rId69"/>
    <p:sldId id="417" r:id="rId70"/>
    <p:sldId id="418" r:id="rId71"/>
    <p:sldId id="419" r:id="rId72"/>
    <p:sldId id="420" r:id="rId73"/>
    <p:sldId id="421" r:id="rId74"/>
    <p:sldId id="422" r:id="rId75"/>
    <p:sldId id="423" r:id="rId76"/>
    <p:sldId id="424" r:id="rId77"/>
    <p:sldId id="425" r:id="rId78"/>
    <p:sldId id="426" r:id="rId79"/>
    <p:sldId id="427" r:id="rId80"/>
    <p:sldId id="428" r:id="rId81"/>
    <p:sldId id="429" r:id="rId82"/>
    <p:sldId id="430" r:id="rId83"/>
    <p:sldId id="431" r:id="rId84"/>
    <p:sldId id="432" r:id="rId85"/>
    <p:sldId id="433" r:id="rId86"/>
    <p:sldId id="434" r:id="rId87"/>
    <p:sldId id="435" r:id="rId88"/>
    <p:sldId id="436" r:id="rId89"/>
    <p:sldId id="437" r:id="rId90"/>
    <p:sldId id="438" r:id="rId91"/>
    <p:sldId id="439" r:id="rId92"/>
    <p:sldId id="440" r:id="rId93"/>
    <p:sldId id="441" r:id="rId94"/>
    <p:sldId id="442" r:id="rId95"/>
    <p:sldId id="443" r:id="rId96"/>
    <p:sldId id="444" r:id="rId97"/>
    <p:sldId id="445" r:id="rId98"/>
    <p:sldId id="446" r:id="rId99"/>
    <p:sldId id="447" r:id="rId100"/>
    <p:sldId id="448" r:id="rId101"/>
    <p:sldId id="457" r:id="rId102"/>
    <p:sldId id="458" r:id="rId103"/>
    <p:sldId id="459" r:id="rId104"/>
    <p:sldId id="460" r:id="rId105"/>
    <p:sldId id="461" r:id="rId106"/>
    <p:sldId id="452" r:id="rId107"/>
    <p:sldId id="453" r:id="rId108"/>
    <p:sldId id="351" r:id="rId10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0">
          <p15:clr>
            <a:srgbClr val="A4A3A4"/>
          </p15:clr>
        </p15:guide>
        <p15:guide id="3" orient="horz" pos="3974" userDrawn="1">
          <p15:clr>
            <a:srgbClr val="A4A3A4"/>
          </p15:clr>
        </p15:guide>
        <p15:guide id="4" orient="horz" pos="528" userDrawn="1">
          <p15:clr>
            <a:srgbClr val="A4A3A4"/>
          </p15:clr>
        </p15:guide>
        <p15:guide id="5" pos="1032" userDrawn="1">
          <p15:clr>
            <a:srgbClr val="A4A3A4"/>
          </p15:clr>
        </p15:guide>
        <p15:guide id="6" pos="39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Sivapriya, Prabhakaran" initials="SP" lastIdx="6" clrIdx="6">
    <p:extLst>
      <p:ext uri="{19B8F6BF-5375-455C-9EA6-DF929625EA0E}">
        <p15:presenceInfo xmlns:p15="http://schemas.microsoft.com/office/powerpoint/2012/main" userId="Sivapriya, Prabhakar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302" autoAdjust="0"/>
  </p:normalViewPr>
  <p:slideViewPr>
    <p:cSldViewPr snapToGrid="0" snapToObjects="1">
      <p:cViewPr varScale="1">
        <p:scale>
          <a:sx n="105" d="100"/>
          <a:sy n="105" d="100"/>
        </p:scale>
        <p:origin x="1932" y="102"/>
      </p:cViewPr>
      <p:guideLst>
        <p:guide orient="horz" pos="1008"/>
        <p:guide pos="2880"/>
        <p:guide orient="horz" pos="3974"/>
        <p:guide orient="horz" pos="528"/>
        <p:guide pos="1032"/>
        <p:guide pos="3936"/>
      </p:guideLst>
    </p:cSldViewPr>
  </p:slideViewPr>
  <p:outlineViewPr>
    <p:cViewPr>
      <p:scale>
        <a:sx n="33" d="100"/>
        <a:sy n="33" d="100"/>
      </p:scale>
      <p:origin x="0" y="-68628"/>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5" d="100"/>
          <a:sy n="85" d="100"/>
        </p:scale>
        <p:origin x="3054"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commentAuthors" Target="commentAuthor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115"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5/15/2019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15646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361839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107</a:t>
            </a:fld>
            <a:endParaRPr lang="en-US" dirty="0"/>
          </a:p>
        </p:txBody>
      </p:sp>
    </p:spTree>
    <p:extLst>
      <p:ext uri="{BB962C8B-B14F-4D97-AF65-F5344CB8AC3E}">
        <p14:creationId xmlns:p14="http://schemas.microsoft.com/office/powerpoint/2010/main" val="1372981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lIns="0" tIns="0" rIns="0" bIns="0"/>
          <a:lstStyle>
            <a:lvl1pPr>
              <a:defRPr sz="3600">
                <a:solidFill>
                  <a:schemeClr val="tx2"/>
                </a:solidFill>
                <a:latin typeface="+mj-lt"/>
              </a:defRPr>
            </a:lvl1pPr>
          </a:lstStyle>
          <a:p>
            <a:r>
              <a:rPr lang="en-US" dirty="0"/>
              <a:t>Click to edit Master title style</a:t>
            </a:r>
          </a:p>
        </p:txBody>
      </p:sp>
      <p:sp>
        <p:nvSpPr>
          <p:cNvPr id="3" name="Content Placeholder 2"/>
          <p:cNvSpPr>
            <a:spLocks noGrp="1"/>
          </p:cNvSpPr>
          <p:nvPr>
            <p:ph idx="1"/>
          </p:nvPr>
        </p:nvSpPr>
        <p:spPr>
          <a:xfrm>
            <a:off x="457200" y="1557470"/>
            <a:ext cx="8229600" cy="4525963"/>
          </a:xfrm>
        </p:spPr>
        <p:txBody>
          <a:bodyPr lIns="0" tIns="0" rIns="0"/>
          <a:lstStyle>
            <a:lvl1pPr marL="255600" indent="-255600">
              <a:buClr>
                <a:srgbClr val="007FA3"/>
              </a:buClr>
              <a:buSzPct val="100000"/>
              <a:buFont typeface="Arial" panose="020B0604020202020204" pitchFamily="34" charset="0"/>
              <a:buChar char="•"/>
              <a:defRPr sz="2400">
                <a:latin typeface="+mn-lt"/>
              </a:defRPr>
            </a:lvl1pPr>
            <a:lvl2pPr marL="741600" indent="-284400">
              <a:buClr>
                <a:srgbClr val="007FA3"/>
              </a:buClr>
              <a:defRPr sz="2400">
                <a:latin typeface="+mn-lt"/>
              </a:defRPr>
            </a:lvl2pPr>
            <a:lvl3pPr indent="-230400">
              <a:buClr>
                <a:srgbClr val="007FA3"/>
              </a:buClr>
              <a:defRPr sz="2400">
                <a:latin typeface="+mn-lt"/>
              </a:defRPr>
            </a:lvl3pPr>
            <a:lvl4pPr indent="-230400">
              <a:buClr>
                <a:srgbClr val="007FA3"/>
              </a:buClr>
              <a:defRPr sz="2400">
                <a:latin typeface="+mn-lt"/>
              </a:defRPr>
            </a:lvl4pPr>
            <a:lvl5pPr indent="-230400">
              <a:buClr>
                <a:srgbClr val="007FA3"/>
              </a:buClr>
              <a:defRPr sz="2400">
                <a:latin typeface="+mn-lt"/>
              </a:defRPr>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5/15/2019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567289351"/>
      </p:ext>
    </p:extLst>
  </p:cSld>
  <p:clrMapOvr>
    <a:masterClrMapping/>
  </p:clrMapOvr>
  <p:extLst mod="1">
    <p:ext uri="{DCECCB84-F9BA-43D5-87BE-67443E8EF086}">
      <p15:sldGuideLst xmlns:p15="http://schemas.microsoft.com/office/powerpoint/2012/main">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One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6"/>
            <a:ext cx="8229600" cy="443427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Tree>
    <p:extLst>
      <p:ext uri="{BB962C8B-B14F-4D97-AF65-F5344CB8AC3E}">
        <p14:creationId xmlns:p14="http://schemas.microsoft.com/office/powerpoint/2010/main" val="3678147491"/>
      </p:ext>
    </p:extLst>
  </p:cSld>
  <p:clrMapOvr>
    <a:masterClrMapping/>
  </p:clrMapOvr>
  <p:extLst mod="1">
    <p:ext uri="{DCECCB84-F9BA-43D5-87BE-67443E8EF086}">
      <p15:sldGuideLst xmlns:p15="http://schemas.microsoft.com/office/powerpoint/2012/main">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1836354"/>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3632200"/>
            <a:ext cx="8229600" cy="179387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48656664"/>
      </p:ext>
    </p:extLst>
  </p:cSld>
  <p:clrMapOvr>
    <a:masterClrMapping/>
  </p:clrMapOvr>
  <p:extLst mod="1">
    <p:ext uri="{DCECCB84-F9BA-43D5-87BE-67443E8EF086}">
      <p15:sldGuideLst xmlns:p15="http://schemas.microsoft.com/office/powerpoint/2012/main">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126378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3063790"/>
            <a:ext cx="8229600" cy="1183470"/>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4490938"/>
            <a:ext cx="8229600" cy="126057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266143735"/>
      </p:ext>
    </p:extLst>
  </p:cSld>
  <p:clrMapOvr>
    <a:masterClrMapping/>
  </p:clrMapOvr>
  <p:extLst mod="1">
    <p:ext uri="{DCECCB84-F9BA-43D5-87BE-67443E8EF086}">
      <p15:sldGuideLst xmlns:p15="http://schemas.microsoft.com/office/powerpoint/2012/main">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895050"/>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760292"/>
            <a:ext cx="8229600" cy="1076770"/>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4016772"/>
            <a:ext cx="8229600" cy="1016701"/>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5155500"/>
            <a:ext cx="8232775" cy="91192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76294165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ive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70830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451377"/>
            <a:ext cx="8229600" cy="735437"/>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3486685"/>
            <a:ext cx="8229600" cy="716830"/>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4503386"/>
            <a:ext cx="8232775" cy="716828"/>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5494338"/>
            <a:ext cx="8229600" cy="55562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15060848"/>
      </p:ext>
    </p:extLst>
  </p:cSld>
  <p:clrMapOvr>
    <a:masterClrMapping/>
  </p:clrMapOvr>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ix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59517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273743"/>
            <a:ext cx="8229600" cy="554915"/>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2950895"/>
            <a:ext cx="8229600" cy="535791"/>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3639492"/>
            <a:ext cx="8232775" cy="677152"/>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4469451"/>
            <a:ext cx="8229600" cy="598206"/>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8"/>
          </p:nvPr>
        </p:nvSpPr>
        <p:spPr>
          <a:xfrm>
            <a:off x="457200" y="5221288"/>
            <a:ext cx="8232775" cy="641350"/>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44271391"/>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even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407853"/>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116988"/>
            <a:ext cx="8229600" cy="41256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2734849"/>
            <a:ext cx="8229600" cy="433357"/>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3365732"/>
            <a:ext cx="8232775" cy="465069"/>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3938594"/>
            <a:ext cx="8229600" cy="443837"/>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8"/>
          </p:nvPr>
        </p:nvSpPr>
        <p:spPr>
          <a:xfrm>
            <a:off x="457200" y="4569758"/>
            <a:ext cx="8232775" cy="464206"/>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9"/>
          </p:nvPr>
        </p:nvSpPr>
        <p:spPr>
          <a:xfrm>
            <a:off x="457200" y="5221288"/>
            <a:ext cx="8229600" cy="551633"/>
          </a:xfrm>
        </p:spPr>
        <p:txBody>
          <a:bodyPr lIns="0" tIns="0" rIns="0" bIns="0"/>
          <a:lstStyle>
            <a:lvl1pPr marR="0" indent="-2628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2377977732"/>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Eight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407853"/>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116988"/>
            <a:ext cx="8229600" cy="41256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2734849"/>
            <a:ext cx="8229600" cy="433357"/>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3365732"/>
            <a:ext cx="8232775" cy="38553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3938595"/>
            <a:ext cx="8229600" cy="378050"/>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8"/>
          </p:nvPr>
        </p:nvSpPr>
        <p:spPr>
          <a:xfrm>
            <a:off x="457200" y="4503969"/>
            <a:ext cx="8232775" cy="38422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9"/>
          </p:nvPr>
        </p:nvSpPr>
        <p:spPr>
          <a:xfrm>
            <a:off x="457200" y="5069348"/>
            <a:ext cx="8229600" cy="451321"/>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57200" y="5614988"/>
            <a:ext cx="8232775" cy="44450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622864151"/>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0" tIns="0" rIns="0" bIns="0" anchor="ctr" anchorCtr="0">
            <a:noAutofit/>
          </a:bodyPr>
          <a:lstStyle/>
          <a:p>
            <a:pPr marL="0" marR="0" lvl="0" indent="0" algn="ctr" rtl="0">
              <a:spcBef>
                <a:spcPts val="0"/>
              </a:spcBef>
              <a:buNone/>
            </a:pPr>
            <a:endParaRPr sz="1800" b="0" i="0" u="none" strike="noStrike" cap="none" dirty="0">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0" tIns="0" rIns="0" bIns="0"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0" tIns="0" rIns="0" bIns="0" anchor="t" anchorCtr="0"/>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1"/>
            <a:ext cx="3657600" cy="602738"/>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3" name="Content Placeholder 2"/>
          <p:cNvSpPr>
            <a:spLocks noGrp="1"/>
          </p:cNvSpPr>
          <p:nvPr>
            <p:ph sz="quarter" idx="14"/>
          </p:nvPr>
        </p:nvSpPr>
        <p:spPr>
          <a:xfrm>
            <a:off x="5029200" y="4640263"/>
            <a:ext cx="3675063" cy="1050925"/>
          </a:xfrm>
        </p:spPr>
        <p:txBody>
          <a:bodyPr/>
          <a:lstStyle>
            <a:lvl1pPr marL="101600" indent="0">
              <a:buNone/>
              <a:defRPr/>
            </a:lvl1pPr>
          </a:lstStyle>
          <a:p>
            <a:pPr lvl="0"/>
            <a:endParaRPr lang="en-US" dirty="0"/>
          </a:p>
        </p:txBody>
      </p:sp>
    </p:spTree>
    <p:extLst>
      <p:ext uri="{BB962C8B-B14F-4D97-AF65-F5344CB8AC3E}">
        <p14:creationId xmlns:p14="http://schemas.microsoft.com/office/powerpoint/2010/main" val="3068857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US" dirty="0"/>
          </a:p>
        </p:txBody>
      </p:sp>
      <p:sp>
        <p:nvSpPr>
          <p:cNvPr id="3" name="Date Placeholder 2"/>
          <p:cNvSpPr>
            <a:spLocks noGrp="1"/>
          </p:cNvSpPr>
          <p:nvPr>
            <p:ph type="dt" idx="1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41176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7">
            <a:alphaModFix/>
          </a:blip>
          <a:srcRect/>
          <a:stretch/>
        </p:blipFill>
        <p:spPr>
          <a:xfrm>
            <a:off x="443972" y="6429709"/>
            <a:ext cx="917999" cy="279914"/>
          </a:xfrm>
          <a:prstGeom prst="rect">
            <a:avLst/>
          </a:prstGeom>
          <a:noFill/>
          <a:ln>
            <a:noFill/>
          </a:ln>
        </p:spPr>
      </p:pic>
      <p:sp>
        <p:nvSpPr>
          <p:cNvPr id="9" name="Content Placeholder 7"/>
          <p:cNvSpPr txBox="1">
            <a:spLocks/>
          </p:cNvSpPr>
          <p:nvPr userDrawn="1"/>
        </p:nvSpPr>
        <p:spPr>
          <a:xfrm>
            <a:off x="2696547" y="6477924"/>
            <a:ext cx="5990253" cy="380075"/>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algn="r"/>
            <a:r>
              <a:rPr lang="en-US" altLang="en-US" sz="1200" dirty="0">
                <a:latin typeface="Verdana"/>
                <a:ea typeface="Verdana" panose="020B0604030504040204" pitchFamily="34" charset="0"/>
                <a:cs typeface="Verdana" panose="020B0604030504040204" pitchFamily="34" charset="0"/>
              </a:rPr>
              <a:t>Copyright © 2020 Pearson Education, Inc. All Rights Reserved</a:t>
            </a:r>
          </a:p>
        </p:txBody>
      </p:sp>
    </p:spTree>
  </p:cSld>
  <p:clrMap bg1="lt1" tx1="dk1" bg2="dk2" tx2="lt2" accent1="accent1" accent2="accent2" accent3="accent3" accent4="accent4" accent5="accent5" accent6="accent6" hlink="hlink" folHlink="folHlink"/>
  <p:sldLayoutIdLst>
    <p:sldLayoutId id="214748367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666" r:id="rId10"/>
    <p:sldLayoutId id="2147483665" r:id="rId11"/>
    <p:sldLayoutId id="2147483651" r:id="rId12"/>
    <p:sldLayoutId id="2147483654" r:id="rId13"/>
    <p:sldLayoutId id="2147483655" r:id="rId14"/>
    <p:sldLayoutId id="2147483656"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69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82994-491D-4D72-90A7-430689F387CA}"/>
              </a:ext>
            </a:extLst>
          </p:cNvPr>
          <p:cNvSpPr>
            <a:spLocks noGrp="1"/>
          </p:cNvSpPr>
          <p:nvPr>
            <p:ph type="title"/>
          </p:nvPr>
        </p:nvSpPr>
        <p:spPr>
          <a:xfrm>
            <a:off x="457200" y="215371"/>
            <a:ext cx="8229600" cy="829934"/>
          </a:xfrm>
        </p:spPr>
        <p:txBody>
          <a:bodyPr anchor="b"/>
          <a:lstStyle/>
          <a:p>
            <a:pPr>
              <a:lnSpc>
                <a:spcPts val="4600"/>
              </a:lnSpc>
              <a:spcBef>
                <a:spcPct val="0"/>
              </a:spcBef>
              <a:spcAft>
                <a:spcPct val="0"/>
              </a:spcAft>
              <a:buClr>
                <a:schemeClr val="tx2"/>
              </a:buClr>
            </a:pPr>
            <a:r>
              <a:rPr lang="en-US" altLang="en-US" sz="3200" dirty="0"/>
              <a:t>Nutrition &amp; You</a:t>
            </a:r>
            <a:endParaRPr lang="en-US" altLang="en-US" sz="3400" dirty="0">
              <a:solidFill>
                <a:schemeClr val="tx2"/>
              </a:solidFill>
            </a:endParaRPr>
          </a:p>
        </p:txBody>
      </p:sp>
      <p:sp>
        <p:nvSpPr>
          <p:cNvPr id="3" name="Text Placeholder 2">
            <a:extLst>
              <a:ext uri="{FF2B5EF4-FFF2-40B4-BE49-F238E27FC236}">
                <a16:creationId xmlns:a16="http://schemas.microsoft.com/office/drawing/2014/main" id="{E2092904-73CA-4C00-8DCC-18E94F795E0B}"/>
              </a:ext>
            </a:extLst>
          </p:cNvPr>
          <p:cNvSpPr>
            <a:spLocks noGrp="1"/>
          </p:cNvSpPr>
          <p:nvPr>
            <p:ph type="body" idx="1"/>
          </p:nvPr>
        </p:nvSpPr>
        <p:spPr>
          <a:xfrm>
            <a:off x="457200" y="1111585"/>
            <a:ext cx="8229600" cy="453543"/>
          </a:xfrm>
        </p:spPr>
        <p:txBody>
          <a:bodyPr anchor="ctr"/>
          <a:lstStyle/>
          <a:p>
            <a:r>
              <a:rPr lang="en-US" dirty="0"/>
              <a:t>Fifth Edition</a:t>
            </a:r>
            <a:endParaRPr lang="en-US" sz="2000" dirty="0">
              <a:solidFill>
                <a:srgbClr val="007FA3"/>
              </a:solidFill>
              <a:latin typeface="+mn-lt"/>
            </a:endParaRPr>
          </a:p>
        </p:txBody>
      </p:sp>
      <p:sp>
        <p:nvSpPr>
          <p:cNvPr id="4" name="Text Placeholder 3">
            <a:extLst>
              <a:ext uri="{FF2B5EF4-FFF2-40B4-BE49-F238E27FC236}">
                <a16:creationId xmlns:a16="http://schemas.microsoft.com/office/drawing/2014/main" id="{EA87E256-A566-4CB4-B641-73EBACC55A95}"/>
              </a:ext>
            </a:extLst>
          </p:cNvPr>
          <p:cNvSpPr>
            <a:spLocks noGrp="1"/>
          </p:cNvSpPr>
          <p:nvPr>
            <p:ph type="body" idx="2"/>
          </p:nvPr>
        </p:nvSpPr>
        <p:spPr>
          <a:xfrm>
            <a:off x="5029200" y="2251494"/>
            <a:ext cx="3657600" cy="587831"/>
          </a:xfrm>
        </p:spPr>
        <p:txBody>
          <a:bodyPr/>
          <a:lstStyle/>
          <a:p>
            <a:pPr algn="ctr">
              <a:spcBef>
                <a:spcPts val="1500"/>
              </a:spcBef>
            </a:pPr>
            <a:r>
              <a:rPr lang="en-US" b="1" dirty="0">
                <a:solidFill>
                  <a:schemeClr val="tx1"/>
                </a:solidFill>
                <a:latin typeface="Arial (body)"/>
              </a:rPr>
              <a:t>Chapter 8 Lecture</a:t>
            </a:r>
          </a:p>
        </p:txBody>
      </p:sp>
      <p:sp>
        <p:nvSpPr>
          <p:cNvPr id="6" name="Text Placeholder 5">
            <a:extLst>
              <a:ext uri="{FF2B5EF4-FFF2-40B4-BE49-F238E27FC236}">
                <a16:creationId xmlns:a16="http://schemas.microsoft.com/office/drawing/2014/main" id="{D3C8E927-6A88-4110-B036-45D6D3C38241}"/>
              </a:ext>
            </a:extLst>
          </p:cNvPr>
          <p:cNvSpPr>
            <a:spLocks noGrp="1"/>
          </p:cNvSpPr>
          <p:nvPr>
            <p:ph type="body" idx="3"/>
          </p:nvPr>
        </p:nvSpPr>
        <p:spPr>
          <a:xfrm>
            <a:off x="5029200" y="2930098"/>
            <a:ext cx="3657600" cy="852194"/>
          </a:xfrm>
        </p:spPr>
        <p:txBody>
          <a:bodyPr/>
          <a:lstStyle/>
          <a:p>
            <a:pPr algn="ctr"/>
            <a:r>
              <a:rPr lang="en-US" dirty="0"/>
              <a:t>Minerals and Water</a:t>
            </a:r>
            <a:endParaRPr lang="en-US" dirty="0">
              <a:latin typeface="+mn-lt"/>
            </a:endParaRPr>
          </a:p>
        </p:txBody>
      </p:sp>
      <p:pic>
        <p:nvPicPr>
          <p:cNvPr id="9" name="Picture 8" descr="Front Cover: Nutrition &amp; You Fifth Edition by Blake."/>
          <p:cNvPicPr>
            <a:picLocks noChangeAspect="1"/>
          </p:cNvPicPr>
          <p:nvPr/>
        </p:nvPicPr>
        <p:blipFill>
          <a:blip r:embed="rId3"/>
          <a:stretch>
            <a:fillRect/>
          </a:stretch>
        </p:blipFill>
        <p:spPr>
          <a:xfrm>
            <a:off x="584051" y="1801995"/>
            <a:ext cx="3570561" cy="4549206"/>
          </a:xfrm>
          <a:prstGeom prst="rect">
            <a:avLst/>
          </a:prstGeom>
          <a:ln w="9525">
            <a:solidFill>
              <a:schemeClr val="tx1"/>
            </a:solidFill>
          </a:ln>
        </p:spPr>
      </p:pic>
      <p:sp>
        <p:nvSpPr>
          <p:cNvPr id="8" name="Content Placeholder 7"/>
          <p:cNvSpPr>
            <a:spLocks noGrp="1"/>
          </p:cNvSpPr>
          <p:nvPr>
            <p:ph sz="quarter" idx="14"/>
          </p:nvPr>
        </p:nvSpPr>
        <p:spPr>
          <a:xfrm>
            <a:off x="2696547" y="6477924"/>
            <a:ext cx="5990253" cy="380075"/>
          </a:xfrm>
        </p:spPr>
        <p:txBody>
          <a:bodyPr anchor="ctr"/>
          <a:lstStyle/>
          <a:p>
            <a:pPr marL="0" algn="r"/>
            <a:r>
              <a:rPr lang="en-US" altLang="en-US" sz="1200" dirty="0">
                <a:latin typeface="Verdana"/>
                <a:ea typeface="Verdana" panose="020B0604030504040204" pitchFamily="34" charset="0"/>
                <a:cs typeface="Verdana" panose="020B0604030504040204" pitchFamily="34" charset="0"/>
              </a:rPr>
              <a:t>Copyright © 2020 Pearson Education, Inc. All Rights Reserved</a:t>
            </a:r>
          </a:p>
        </p:txBody>
      </p:sp>
    </p:spTree>
    <p:extLst>
      <p:ext uri="{BB962C8B-B14F-4D97-AF65-F5344CB8AC3E}">
        <p14:creationId xmlns:p14="http://schemas.microsoft.com/office/powerpoint/2010/main" val="26114598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90BA-A699-4ABA-A9F7-BCFD98BD6826}"/>
              </a:ext>
            </a:extLst>
          </p:cNvPr>
          <p:cNvSpPr>
            <a:spLocks noGrp="1"/>
          </p:cNvSpPr>
          <p:nvPr>
            <p:ph type="title"/>
          </p:nvPr>
        </p:nvSpPr>
        <p:spPr/>
        <p:txBody>
          <a:bodyPr/>
          <a:lstStyle/>
          <a:p>
            <a:r>
              <a:rPr lang="en-US" dirty="0"/>
              <a:t>Objectives for Chapter 8 </a:t>
            </a:r>
            <a:r>
              <a:rPr lang="en-US" sz="2000" b="0" dirty="0"/>
              <a:t>(1 of 2)</a:t>
            </a:r>
          </a:p>
        </p:txBody>
      </p:sp>
      <p:sp>
        <p:nvSpPr>
          <p:cNvPr id="3" name="Content Placeholder 2">
            <a:extLst>
              <a:ext uri="{FF2B5EF4-FFF2-40B4-BE49-F238E27FC236}">
                <a16:creationId xmlns:a16="http://schemas.microsoft.com/office/drawing/2014/main" id="{FD665F1A-C3C5-427A-9C9D-F6B22AD1306F}"/>
              </a:ext>
            </a:extLst>
          </p:cNvPr>
          <p:cNvSpPr>
            <a:spLocks noGrp="1"/>
          </p:cNvSpPr>
          <p:nvPr>
            <p:ph sz="quarter" idx="13"/>
          </p:nvPr>
        </p:nvSpPr>
        <p:spPr/>
        <p:txBody>
          <a:bodyPr/>
          <a:lstStyle/>
          <a:p>
            <a:pPr marL="432" indent="0">
              <a:buNone/>
            </a:pPr>
            <a:r>
              <a:rPr lang="en-US" b="1" dirty="0" smtClean="0">
                <a:solidFill>
                  <a:schemeClr val="tx2"/>
                </a:solidFill>
              </a:rPr>
              <a:t>8.1</a:t>
            </a:r>
            <a:r>
              <a:rPr lang="en-US" dirty="0" smtClean="0"/>
              <a:t> Explain </a:t>
            </a:r>
            <a:r>
              <a:rPr lang="en-US" dirty="0"/>
              <a:t>the importance and functions of water in the body.</a:t>
            </a:r>
          </a:p>
          <a:p>
            <a:pPr marL="432" indent="0">
              <a:buNone/>
            </a:pPr>
            <a:r>
              <a:rPr lang="en-US" b="1" dirty="0" smtClean="0">
                <a:solidFill>
                  <a:schemeClr val="tx2"/>
                </a:solidFill>
              </a:rPr>
              <a:t>8.2</a:t>
            </a:r>
            <a:r>
              <a:rPr lang="en-US" dirty="0" smtClean="0"/>
              <a:t> Describe </a:t>
            </a:r>
            <a:r>
              <a:rPr lang="en-US" dirty="0"/>
              <a:t>water balance and how the body maintains it.</a:t>
            </a:r>
          </a:p>
          <a:p>
            <a:pPr marL="432" indent="0">
              <a:buNone/>
            </a:pPr>
            <a:r>
              <a:rPr lang="en-US" b="1" dirty="0" smtClean="0">
                <a:solidFill>
                  <a:schemeClr val="tx2"/>
                </a:solidFill>
              </a:rPr>
              <a:t>8.3</a:t>
            </a:r>
            <a:r>
              <a:rPr lang="en-US" dirty="0" smtClean="0"/>
              <a:t> Identify </a:t>
            </a:r>
            <a:r>
              <a:rPr lang="en-US" dirty="0"/>
              <a:t>daily water needs and the best sources for it.</a:t>
            </a:r>
          </a:p>
          <a:p>
            <a:pPr marL="432" indent="0">
              <a:buNone/>
            </a:pPr>
            <a:r>
              <a:rPr lang="en-US" b="1" dirty="0" smtClean="0">
                <a:solidFill>
                  <a:schemeClr val="tx2"/>
                </a:solidFill>
              </a:rPr>
              <a:t>8.4</a:t>
            </a:r>
            <a:r>
              <a:rPr lang="en-US" dirty="0" smtClean="0"/>
              <a:t> Explain </a:t>
            </a:r>
            <a:r>
              <a:rPr lang="en-US" dirty="0"/>
              <a:t>what minerals are and why you need them.</a:t>
            </a:r>
          </a:p>
        </p:txBody>
      </p:sp>
    </p:spTree>
    <p:extLst>
      <p:ext uri="{BB962C8B-B14F-4D97-AF65-F5344CB8AC3E}">
        <p14:creationId xmlns:p14="http://schemas.microsoft.com/office/powerpoint/2010/main" val="1989118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5CCA-5DE3-40C4-B6FF-E80E8C577290}"/>
              </a:ext>
            </a:extLst>
          </p:cNvPr>
          <p:cNvSpPr>
            <a:spLocks noGrp="1"/>
          </p:cNvSpPr>
          <p:nvPr>
            <p:ph type="title"/>
          </p:nvPr>
        </p:nvSpPr>
        <p:spPr/>
        <p:txBody>
          <a:bodyPr/>
          <a:lstStyle/>
          <a:p>
            <a:r>
              <a:rPr lang="en-US" dirty="0"/>
              <a:t>Objectives for Chapter 8 </a:t>
            </a:r>
            <a:r>
              <a:rPr lang="en-US" sz="2000" b="0" dirty="0"/>
              <a:t>(2 of 2)</a:t>
            </a:r>
            <a:endParaRPr lang="en-US" dirty="0"/>
          </a:p>
        </p:txBody>
      </p:sp>
      <p:sp>
        <p:nvSpPr>
          <p:cNvPr id="3" name="Content Placeholder 2">
            <a:extLst>
              <a:ext uri="{FF2B5EF4-FFF2-40B4-BE49-F238E27FC236}">
                <a16:creationId xmlns:a16="http://schemas.microsoft.com/office/drawing/2014/main" id="{AB0B4C55-4299-4A04-985A-566F8EBD41AF}"/>
              </a:ext>
            </a:extLst>
          </p:cNvPr>
          <p:cNvSpPr>
            <a:spLocks noGrp="1"/>
          </p:cNvSpPr>
          <p:nvPr>
            <p:ph sz="quarter" idx="13"/>
          </p:nvPr>
        </p:nvSpPr>
        <p:spPr>
          <a:xfrm>
            <a:off x="457200" y="1556328"/>
            <a:ext cx="8229600" cy="449454"/>
          </a:xfrm>
        </p:spPr>
        <p:txBody>
          <a:bodyPr/>
          <a:lstStyle/>
          <a:p>
            <a:pPr marL="432" indent="0">
              <a:buNone/>
            </a:pPr>
            <a:r>
              <a:rPr lang="en-US" b="1" dirty="0" smtClean="0">
                <a:solidFill>
                  <a:schemeClr val="tx2"/>
                </a:solidFill>
              </a:rPr>
              <a:t>8.5</a:t>
            </a:r>
            <a:r>
              <a:rPr lang="en-US" dirty="0" smtClean="0"/>
              <a:t> Name </a:t>
            </a:r>
            <a:r>
              <a:rPr lang="en-US" dirty="0"/>
              <a:t>the functions, sources, and deficiency/toxicity of:</a:t>
            </a:r>
          </a:p>
        </p:txBody>
      </p:sp>
      <p:sp>
        <p:nvSpPr>
          <p:cNvPr id="4" name="Content Placeholder 3">
            <a:extLst>
              <a:ext uri="{FF2B5EF4-FFF2-40B4-BE49-F238E27FC236}">
                <a16:creationId xmlns:a16="http://schemas.microsoft.com/office/drawing/2014/main" id="{4E2A5DFD-FA95-41C8-91A5-5C722222ECD8}"/>
              </a:ext>
            </a:extLst>
          </p:cNvPr>
          <p:cNvSpPr>
            <a:spLocks noGrp="1"/>
          </p:cNvSpPr>
          <p:nvPr>
            <p:ph sz="quarter" idx="14"/>
          </p:nvPr>
        </p:nvSpPr>
        <p:spPr>
          <a:xfrm>
            <a:off x="457200" y="2096656"/>
            <a:ext cx="2890684" cy="3654858"/>
          </a:xfrm>
        </p:spPr>
        <p:txBody>
          <a:bodyPr/>
          <a:lstStyle/>
          <a:p>
            <a:pPr lvl="1"/>
            <a:r>
              <a:rPr lang="en-US" dirty="0"/>
              <a:t>Sodium</a:t>
            </a:r>
          </a:p>
          <a:p>
            <a:pPr lvl="1"/>
            <a:r>
              <a:rPr lang="en-US" dirty="0"/>
              <a:t>Potassium</a:t>
            </a:r>
          </a:p>
          <a:p>
            <a:pPr lvl="1"/>
            <a:r>
              <a:rPr lang="en-US" dirty="0"/>
              <a:t>Calcium</a:t>
            </a:r>
          </a:p>
          <a:p>
            <a:pPr lvl="1"/>
            <a:r>
              <a:rPr lang="en-US" dirty="0"/>
              <a:t>Phosphorus</a:t>
            </a:r>
          </a:p>
          <a:p>
            <a:pPr lvl="1"/>
            <a:r>
              <a:rPr lang="en-US" dirty="0"/>
              <a:t>Magnesium</a:t>
            </a:r>
          </a:p>
          <a:p>
            <a:pPr lvl="1"/>
            <a:r>
              <a:rPr lang="en-US" dirty="0"/>
              <a:t>Chloride</a:t>
            </a:r>
          </a:p>
          <a:p>
            <a:pPr lvl="1"/>
            <a:r>
              <a:rPr lang="en-US" dirty="0"/>
              <a:t>Sulfur</a:t>
            </a:r>
          </a:p>
          <a:p>
            <a:pPr lvl="1"/>
            <a:r>
              <a:rPr lang="en-US" dirty="0"/>
              <a:t>Iron</a:t>
            </a:r>
          </a:p>
        </p:txBody>
      </p:sp>
      <p:sp>
        <p:nvSpPr>
          <p:cNvPr id="5" name="Content Placeholder 4">
            <a:extLst>
              <a:ext uri="{FF2B5EF4-FFF2-40B4-BE49-F238E27FC236}">
                <a16:creationId xmlns:a16="http://schemas.microsoft.com/office/drawing/2014/main" id="{1FBB13FC-E4A3-4C38-98F0-C8B4DF9A10B2}"/>
              </a:ext>
            </a:extLst>
          </p:cNvPr>
          <p:cNvSpPr>
            <a:spLocks noGrp="1"/>
          </p:cNvSpPr>
          <p:nvPr>
            <p:ph sz="quarter" idx="15"/>
          </p:nvPr>
        </p:nvSpPr>
        <p:spPr>
          <a:xfrm>
            <a:off x="4247535" y="2096656"/>
            <a:ext cx="2610466" cy="3654857"/>
          </a:xfrm>
        </p:spPr>
        <p:txBody>
          <a:bodyPr/>
          <a:lstStyle/>
          <a:p>
            <a:pPr lvl="1"/>
            <a:r>
              <a:rPr lang="en-US" dirty="0"/>
              <a:t>Copper</a:t>
            </a:r>
          </a:p>
          <a:p>
            <a:pPr lvl="1"/>
            <a:r>
              <a:rPr lang="en-US" dirty="0"/>
              <a:t>Zinc</a:t>
            </a:r>
          </a:p>
          <a:p>
            <a:pPr lvl="1"/>
            <a:r>
              <a:rPr lang="en-US" dirty="0"/>
              <a:t>Selenium</a:t>
            </a:r>
          </a:p>
          <a:p>
            <a:pPr lvl="1"/>
            <a:r>
              <a:rPr lang="en-US" dirty="0"/>
              <a:t>Fluoride</a:t>
            </a:r>
          </a:p>
          <a:p>
            <a:pPr lvl="1"/>
            <a:r>
              <a:rPr lang="en-US" dirty="0"/>
              <a:t>Chromium</a:t>
            </a:r>
          </a:p>
          <a:p>
            <a:pPr lvl="1"/>
            <a:r>
              <a:rPr lang="en-US" dirty="0"/>
              <a:t>Iodine</a:t>
            </a:r>
          </a:p>
          <a:p>
            <a:pPr lvl="1"/>
            <a:r>
              <a:rPr lang="en-US" dirty="0"/>
              <a:t>Manganese</a:t>
            </a:r>
          </a:p>
          <a:p>
            <a:pPr lvl="1"/>
            <a:r>
              <a:rPr lang="en-US" dirty="0"/>
              <a:t>Molybdenum</a:t>
            </a:r>
          </a:p>
        </p:txBody>
      </p:sp>
    </p:spTree>
    <p:extLst>
      <p:ext uri="{BB962C8B-B14F-4D97-AF65-F5344CB8AC3E}">
        <p14:creationId xmlns:p14="http://schemas.microsoft.com/office/powerpoint/2010/main" val="3037335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2A7CB4F-EA17-4F5A-B2AC-BCBC9D942E26}"/>
              </a:ext>
            </a:extLst>
          </p:cNvPr>
          <p:cNvSpPr>
            <a:spLocks noGrp="1"/>
          </p:cNvSpPr>
          <p:nvPr>
            <p:ph type="title"/>
          </p:nvPr>
        </p:nvSpPr>
        <p:spPr>
          <a:xfrm>
            <a:off x="457200" y="318759"/>
            <a:ext cx="8229600" cy="1097279"/>
          </a:xfrm>
        </p:spPr>
        <p:txBody>
          <a:bodyPr/>
          <a:lstStyle/>
          <a:p>
            <a:r>
              <a:rPr lang="en-US" dirty="0"/>
              <a:t>Why Is Water </a:t>
            </a:r>
            <a:r>
              <a:rPr lang="en-US" dirty="0" smtClean="0"/>
              <a:t>so </a:t>
            </a:r>
            <a:r>
              <a:rPr lang="en-US" dirty="0"/>
              <a:t>Important? </a:t>
            </a:r>
            <a:r>
              <a:rPr lang="en-US" sz="2000" b="0" dirty="0"/>
              <a:t>(1 of 2)</a:t>
            </a:r>
          </a:p>
        </p:txBody>
      </p:sp>
      <p:sp>
        <p:nvSpPr>
          <p:cNvPr id="10" name="Content Placeholder 9">
            <a:extLst>
              <a:ext uri="{FF2B5EF4-FFF2-40B4-BE49-F238E27FC236}">
                <a16:creationId xmlns:a16="http://schemas.microsoft.com/office/drawing/2014/main" id="{1DA9FF35-AFBB-4FC3-BF49-A3659BDD339A}"/>
              </a:ext>
            </a:extLst>
          </p:cNvPr>
          <p:cNvSpPr>
            <a:spLocks noGrp="1"/>
          </p:cNvSpPr>
          <p:nvPr>
            <p:ph sz="quarter" idx="13"/>
          </p:nvPr>
        </p:nvSpPr>
        <p:spPr/>
        <p:txBody>
          <a:bodyPr/>
          <a:lstStyle/>
          <a:p>
            <a:r>
              <a:rPr lang="en-US" dirty="0"/>
              <a:t>Water is the most abundant substance in body</a:t>
            </a:r>
          </a:p>
          <a:p>
            <a:pPr lvl="1"/>
            <a:r>
              <a:rPr lang="en-US" dirty="0"/>
              <a:t>Average healthy adult is about 60 percent water</a:t>
            </a:r>
          </a:p>
          <a:p>
            <a:pPr lvl="2"/>
            <a:r>
              <a:rPr lang="en-US" dirty="0"/>
              <a:t>Muscle tissue is 75 percent water, fat up to 20 percent</a:t>
            </a:r>
          </a:p>
          <a:p>
            <a:pPr lvl="1"/>
            <a:r>
              <a:rPr lang="en-US" dirty="0"/>
              <a:t>Can survive only a few days without water</a:t>
            </a:r>
          </a:p>
          <a:p>
            <a:pPr lvl="1"/>
            <a:r>
              <a:rPr lang="en-US" dirty="0"/>
              <a:t>Water is balanced among fluid compartments</a:t>
            </a:r>
          </a:p>
          <a:p>
            <a:pPr lvl="2"/>
            <a:r>
              <a:rPr lang="en-US" b="1" dirty="0"/>
              <a:t>Intracellular fluids</a:t>
            </a:r>
            <a:r>
              <a:rPr lang="en-US" dirty="0"/>
              <a:t>: inside cells</a:t>
            </a:r>
          </a:p>
          <a:p>
            <a:pPr lvl="2"/>
            <a:r>
              <a:rPr lang="en-US" b="1" dirty="0"/>
              <a:t>Extracellular fluids</a:t>
            </a:r>
            <a:r>
              <a:rPr lang="en-US" dirty="0"/>
              <a:t>: interstitial fluid between cells and fluid in the blood</a:t>
            </a:r>
          </a:p>
          <a:p>
            <a:pPr lvl="1"/>
            <a:r>
              <a:rPr lang="en-US" b="1" dirty="0"/>
              <a:t>Electrolytes</a:t>
            </a:r>
            <a:r>
              <a:rPr lang="en-US" dirty="0"/>
              <a:t>: minerals that help maintain fluid balance</a:t>
            </a:r>
          </a:p>
        </p:txBody>
      </p:sp>
    </p:spTree>
    <p:extLst>
      <p:ext uri="{BB962C8B-B14F-4D97-AF65-F5344CB8AC3E}">
        <p14:creationId xmlns:p14="http://schemas.microsoft.com/office/powerpoint/2010/main" val="1903501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E2648-7092-4D28-832B-419527C0BFD8}"/>
              </a:ext>
            </a:extLst>
          </p:cNvPr>
          <p:cNvSpPr>
            <a:spLocks noGrp="1"/>
          </p:cNvSpPr>
          <p:nvPr>
            <p:ph type="title"/>
          </p:nvPr>
        </p:nvSpPr>
        <p:spPr/>
        <p:txBody>
          <a:bodyPr/>
          <a:lstStyle/>
          <a:p>
            <a:r>
              <a:rPr lang="en-US" dirty="0"/>
              <a:t>Figure 8.1 Your Body is Mostly Water</a:t>
            </a:r>
          </a:p>
        </p:txBody>
      </p:sp>
      <p:pic>
        <p:nvPicPr>
          <p:cNvPr id="6" name="Picture 5" descr="A female, 137 pounds, is 52 percent water, 29 percent fat, 14 percent protein, and 5 percent minerals and other nutrients. A male, 168 pounds, is 59 percent water, 20 percent fat, 17 percent protein, and 5 percent minerals and other nutrients.">
            <a:extLst>
              <a:ext uri="{FF2B5EF4-FFF2-40B4-BE49-F238E27FC236}">
                <a16:creationId xmlns:a16="http://schemas.microsoft.com/office/drawing/2014/main" id="{80850298-7415-49EC-9BAD-7E752B5E24C7}"/>
              </a:ext>
            </a:extLst>
          </p:cNvPr>
          <p:cNvPicPr>
            <a:picLocks noChangeAspect="1"/>
          </p:cNvPicPr>
          <p:nvPr/>
        </p:nvPicPr>
        <p:blipFill>
          <a:blip r:embed="rId2"/>
          <a:stretch>
            <a:fillRect/>
          </a:stretch>
        </p:blipFill>
        <p:spPr>
          <a:xfrm>
            <a:off x="3351945" y="1727783"/>
            <a:ext cx="2440111" cy="4393032"/>
          </a:xfrm>
          <a:prstGeom prst="rect">
            <a:avLst/>
          </a:prstGeom>
        </p:spPr>
      </p:pic>
    </p:spTree>
    <p:extLst>
      <p:ext uri="{BB962C8B-B14F-4D97-AF65-F5344CB8AC3E}">
        <p14:creationId xmlns:p14="http://schemas.microsoft.com/office/powerpoint/2010/main" val="81015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4EF47-701F-4ACE-94F4-C826136CEB41}"/>
              </a:ext>
            </a:extLst>
          </p:cNvPr>
          <p:cNvSpPr>
            <a:spLocks noGrp="1"/>
          </p:cNvSpPr>
          <p:nvPr>
            <p:ph type="title"/>
          </p:nvPr>
        </p:nvSpPr>
        <p:spPr/>
        <p:txBody>
          <a:bodyPr/>
          <a:lstStyle/>
          <a:p>
            <a:r>
              <a:rPr lang="en-US" sz="3400" dirty="0"/>
              <a:t>Figure 8.2 Water as Part of Body Fluids</a:t>
            </a:r>
          </a:p>
        </p:txBody>
      </p:sp>
      <p:pic>
        <p:nvPicPr>
          <p:cNvPr id="6" name="Picture 5" descr="Water is a key component of the fluid both inside intracellular and outside extracellular of cells. Potassium K plus is the major electrolyte found in the I C F and sodium N A. plus is the major electrolyte located in the E C F. ">
            <a:extLst>
              <a:ext uri="{FF2B5EF4-FFF2-40B4-BE49-F238E27FC236}">
                <a16:creationId xmlns:a16="http://schemas.microsoft.com/office/drawing/2014/main" id="{9424F52E-5FBF-46E7-8F00-8D9B364F09F4}"/>
              </a:ext>
            </a:extLst>
          </p:cNvPr>
          <p:cNvPicPr>
            <a:picLocks noChangeAspect="1"/>
          </p:cNvPicPr>
          <p:nvPr/>
        </p:nvPicPr>
        <p:blipFill>
          <a:blip r:embed="rId2"/>
          <a:stretch>
            <a:fillRect/>
          </a:stretch>
        </p:blipFill>
        <p:spPr>
          <a:xfrm>
            <a:off x="2742126" y="1561472"/>
            <a:ext cx="3659749" cy="4832335"/>
          </a:xfrm>
          <a:prstGeom prst="rect">
            <a:avLst/>
          </a:prstGeom>
        </p:spPr>
      </p:pic>
    </p:spTree>
    <p:extLst>
      <p:ext uri="{BB962C8B-B14F-4D97-AF65-F5344CB8AC3E}">
        <p14:creationId xmlns:p14="http://schemas.microsoft.com/office/powerpoint/2010/main" val="2348500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AA4B-6FEE-4040-9318-4604909C42E7}"/>
              </a:ext>
            </a:extLst>
          </p:cNvPr>
          <p:cNvSpPr>
            <a:spLocks noGrp="1"/>
          </p:cNvSpPr>
          <p:nvPr>
            <p:ph type="title"/>
          </p:nvPr>
        </p:nvSpPr>
        <p:spPr/>
        <p:txBody>
          <a:bodyPr/>
          <a:lstStyle/>
          <a:p>
            <a:r>
              <a:rPr lang="en-US" dirty="0"/>
              <a:t>Why Is Water </a:t>
            </a:r>
            <a:r>
              <a:rPr lang="en-US" dirty="0" smtClean="0"/>
              <a:t>so </a:t>
            </a:r>
            <a:r>
              <a:rPr lang="en-US" dirty="0"/>
              <a:t>Important? </a:t>
            </a:r>
            <a:r>
              <a:rPr lang="en-US" sz="2000" b="0" dirty="0"/>
              <a:t>(2 of 2)</a:t>
            </a:r>
            <a:endParaRPr lang="en-US" dirty="0"/>
          </a:p>
        </p:txBody>
      </p:sp>
      <p:sp>
        <p:nvSpPr>
          <p:cNvPr id="3" name="Content Placeholder 2">
            <a:extLst>
              <a:ext uri="{FF2B5EF4-FFF2-40B4-BE49-F238E27FC236}">
                <a16:creationId xmlns:a16="http://schemas.microsoft.com/office/drawing/2014/main" id="{96A2D5A4-8FE4-4F72-84F0-DD9DE4F61A49}"/>
              </a:ext>
            </a:extLst>
          </p:cNvPr>
          <p:cNvSpPr>
            <a:spLocks noGrp="1"/>
          </p:cNvSpPr>
          <p:nvPr>
            <p:ph sz="quarter" idx="13"/>
          </p:nvPr>
        </p:nvSpPr>
        <p:spPr/>
        <p:txBody>
          <a:bodyPr/>
          <a:lstStyle/>
          <a:p>
            <a:r>
              <a:rPr lang="en-US" dirty="0"/>
              <a:t>Acts as universal solvent and transport medium</a:t>
            </a:r>
          </a:p>
          <a:p>
            <a:pPr lvl="1"/>
            <a:r>
              <a:rPr lang="en-US" dirty="0"/>
              <a:t>Medium for chemical reactions in body</a:t>
            </a:r>
          </a:p>
          <a:p>
            <a:pPr lvl="1"/>
            <a:r>
              <a:rPr lang="en-US" dirty="0"/>
              <a:t>As part of blood, helps transport oxygen, nutrients, hormones to cells</a:t>
            </a:r>
          </a:p>
          <a:p>
            <a:pPr lvl="1"/>
            <a:r>
              <a:rPr lang="en-US" dirty="0"/>
              <a:t>As part of interstitial fluid, helps transport waste products away from cells for excretion</a:t>
            </a:r>
          </a:p>
          <a:p>
            <a:r>
              <a:rPr lang="en-US" dirty="0"/>
              <a:t>Helps maintain body temperature</a:t>
            </a:r>
          </a:p>
          <a:p>
            <a:r>
              <a:rPr lang="en-US" dirty="0"/>
              <a:t>Lubricant for joints, eyes; part of mucus and saliva</a:t>
            </a:r>
          </a:p>
          <a:p>
            <a:r>
              <a:rPr lang="en-US" dirty="0"/>
              <a:t>Protective cushion for brain, organs, fetus</a:t>
            </a:r>
          </a:p>
        </p:txBody>
      </p:sp>
    </p:spTree>
    <p:extLst>
      <p:ext uri="{BB962C8B-B14F-4D97-AF65-F5344CB8AC3E}">
        <p14:creationId xmlns:p14="http://schemas.microsoft.com/office/powerpoint/2010/main" val="3406352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68B0-69BB-417C-BDAC-9E5BF8FEF3B4}"/>
              </a:ext>
            </a:extLst>
          </p:cNvPr>
          <p:cNvSpPr>
            <a:spLocks noGrp="1"/>
          </p:cNvSpPr>
          <p:nvPr>
            <p:ph type="title"/>
          </p:nvPr>
        </p:nvSpPr>
        <p:spPr/>
        <p:txBody>
          <a:bodyPr/>
          <a:lstStyle/>
          <a:p>
            <a:r>
              <a:rPr lang="en-US" sz="3400" dirty="0"/>
              <a:t>Figure 8.3 Water Helps Regulate Your Body Temperature</a:t>
            </a:r>
          </a:p>
        </p:txBody>
      </p:sp>
      <p:pic>
        <p:nvPicPr>
          <p:cNvPr id="6" name="Picture 5" descr="Water helps regulate body temperature at it transports heat from the body’s core to the skin for release as follows.&#10;● Part A. The water in blood carries heat to the capillaries at the skin surface.&#10;● Part B. The heat is released at the skin surface. Evaporation of sweat cools the skin.&#10;● Part C. Cooled blood returns to the body core.">
            <a:extLst>
              <a:ext uri="{FF2B5EF4-FFF2-40B4-BE49-F238E27FC236}">
                <a16:creationId xmlns:a16="http://schemas.microsoft.com/office/drawing/2014/main" id="{14F98599-C305-4667-B9F7-6C594A441116}"/>
              </a:ext>
            </a:extLst>
          </p:cNvPr>
          <p:cNvPicPr>
            <a:picLocks noChangeAspect="1"/>
          </p:cNvPicPr>
          <p:nvPr/>
        </p:nvPicPr>
        <p:blipFill>
          <a:blip r:embed="rId2"/>
          <a:stretch>
            <a:fillRect/>
          </a:stretch>
        </p:blipFill>
        <p:spPr>
          <a:xfrm>
            <a:off x="2059643" y="1489041"/>
            <a:ext cx="5024713" cy="4791112"/>
          </a:xfrm>
          <a:prstGeom prst="rect">
            <a:avLst/>
          </a:prstGeom>
        </p:spPr>
      </p:pic>
    </p:spTree>
    <p:extLst>
      <p:ext uri="{BB962C8B-B14F-4D97-AF65-F5344CB8AC3E}">
        <p14:creationId xmlns:p14="http://schemas.microsoft.com/office/powerpoint/2010/main" val="79173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FDC5-5DCD-45D6-946F-E010CF673252}"/>
              </a:ext>
            </a:extLst>
          </p:cNvPr>
          <p:cNvSpPr>
            <a:spLocks noGrp="1"/>
          </p:cNvSpPr>
          <p:nvPr>
            <p:ph type="title"/>
          </p:nvPr>
        </p:nvSpPr>
        <p:spPr>
          <a:xfrm>
            <a:off x="457200" y="215371"/>
            <a:ext cx="8375904" cy="1097279"/>
          </a:xfrm>
        </p:spPr>
        <p:txBody>
          <a:bodyPr/>
          <a:lstStyle/>
          <a:p>
            <a:r>
              <a:rPr lang="en-US" sz="3400" dirty="0"/>
              <a:t>What Is Water Balance and How Do You Maintain It?</a:t>
            </a:r>
          </a:p>
        </p:txBody>
      </p:sp>
      <p:sp>
        <p:nvSpPr>
          <p:cNvPr id="3" name="Content Placeholder 2">
            <a:extLst>
              <a:ext uri="{FF2B5EF4-FFF2-40B4-BE49-F238E27FC236}">
                <a16:creationId xmlns:a16="http://schemas.microsoft.com/office/drawing/2014/main" id="{728723C1-68A5-4B30-9392-C36E1F6D4AE7}"/>
              </a:ext>
            </a:extLst>
          </p:cNvPr>
          <p:cNvSpPr>
            <a:spLocks noGrp="1"/>
          </p:cNvSpPr>
          <p:nvPr>
            <p:ph sz="quarter" idx="13"/>
          </p:nvPr>
        </p:nvSpPr>
        <p:spPr/>
        <p:txBody>
          <a:bodyPr/>
          <a:lstStyle/>
          <a:p>
            <a:r>
              <a:rPr lang="en-US" b="1" dirty="0"/>
              <a:t>Water balance</a:t>
            </a:r>
            <a:r>
              <a:rPr lang="en-US" dirty="0"/>
              <a:t>: water consumed = water lost</a:t>
            </a:r>
          </a:p>
          <a:p>
            <a:r>
              <a:rPr lang="en-US" dirty="0"/>
              <a:t>You take in water through beverages and food</a:t>
            </a:r>
          </a:p>
          <a:p>
            <a:r>
              <a:rPr lang="en-US" dirty="0"/>
              <a:t>You lose water through your kidneys (as urine), large intestine, lungs, skin</a:t>
            </a:r>
          </a:p>
          <a:p>
            <a:pPr lvl="1"/>
            <a:r>
              <a:rPr lang="en-US" b="1" dirty="0"/>
              <a:t>Insensible water loss</a:t>
            </a:r>
            <a:r>
              <a:rPr lang="en-US" dirty="0"/>
              <a:t>: through evaporation from skin and when you exhale</a:t>
            </a:r>
          </a:p>
          <a:p>
            <a:pPr lvl="1"/>
            <a:r>
              <a:rPr lang="en-US" b="1" dirty="0"/>
              <a:t>Sensible water loss</a:t>
            </a:r>
            <a:r>
              <a:rPr lang="en-US" dirty="0"/>
              <a:t>: through urine, feces, and sweat</a:t>
            </a:r>
          </a:p>
        </p:txBody>
      </p:sp>
    </p:spTree>
    <p:extLst>
      <p:ext uri="{BB962C8B-B14F-4D97-AF65-F5344CB8AC3E}">
        <p14:creationId xmlns:p14="http://schemas.microsoft.com/office/powerpoint/2010/main" val="59698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08F34-E6EE-4644-8143-745B401538F2}"/>
              </a:ext>
            </a:extLst>
          </p:cNvPr>
          <p:cNvSpPr>
            <a:spLocks noGrp="1"/>
          </p:cNvSpPr>
          <p:nvPr>
            <p:ph type="title"/>
          </p:nvPr>
        </p:nvSpPr>
        <p:spPr/>
        <p:txBody>
          <a:bodyPr/>
          <a:lstStyle/>
          <a:p>
            <a:r>
              <a:rPr lang="en-US" sz="3400" dirty="0"/>
              <a:t>Figure 8.4 The Concept of Water Balance: Intake Equals Output</a:t>
            </a:r>
          </a:p>
        </p:txBody>
      </p:sp>
      <p:pic>
        <p:nvPicPr>
          <p:cNvPr id="6" name="Picture 5" descr="The sources are as follows. Water intake, 1 cup metabolism, 3 cups food, and 6.5 cups beverages for a total of 10.5 cups. Water output, 0.5 cups intestines, in stool, 1 cup sweat, 3 cups skin and lungs, and 6 cups kidneys, leading to urine, for a total of 10.5 cups.">
            <a:extLst>
              <a:ext uri="{FF2B5EF4-FFF2-40B4-BE49-F238E27FC236}">
                <a16:creationId xmlns:a16="http://schemas.microsoft.com/office/drawing/2014/main" id="{A2A102C3-B8C3-41A8-BEB8-2A2DB9CE6F1B}"/>
              </a:ext>
            </a:extLst>
          </p:cNvPr>
          <p:cNvPicPr>
            <a:picLocks noChangeAspect="1"/>
          </p:cNvPicPr>
          <p:nvPr/>
        </p:nvPicPr>
        <p:blipFill>
          <a:blip r:embed="rId3"/>
          <a:stretch>
            <a:fillRect/>
          </a:stretch>
        </p:blipFill>
        <p:spPr>
          <a:xfrm>
            <a:off x="1235523" y="1728379"/>
            <a:ext cx="6672954" cy="4427981"/>
          </a:xfrm>
          <a:prstGeom prst="rect">
            <a:avLst/>
          </a:prstGeom>
        </p:spPr>
      </p:pic>
    </p:spTree>
    <p:extLst>
      <p:ext uri="{BB962C8B-B14F-4D97-AF65-F5344CB8AC3E}">
        <p14:creationId xmlns:p14="http://schemas.microsoft.com/office/powerpoint/2010/main" val="2586772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A666B-61A5-4635-978A-B18E78F1B103}"/>
              </a:ext>
            </a:extLst>
          </p:cNvPr>
          <p:cNvSpPr>
            <a:spLocks noGrp="1"/>
          </p:cNvSpPr>
          <p:nvPr>
            <p:ph type="title"/>
          </p:nvPr>
        </p:nvSpPr>
        <p:spPr/>
        <p:txBody>
          <a:bodyPr/>
          <a:lstStyle/>
          <a:p>
            <a:r>
              <a:rPr lang="en-US" sz="3400" dirty="0"/>
              <a:t>Losing Too Much Water Can Cause Dehydration </a:t>
            </a:r>
            <a:r>
              <a:rPr lang="en-US" sz="2000" b="0" dirty="0"/>
              <a:t>(1 of 2)</a:t>
            </a:r>
          </a:p>
        </p:txBody>
      </p:sp>
      <p:sp>
        <p:nvSpPr>
          <p:cNvPr id="3" name="Content Placeholder 2">
            <a:extLst>
              <a:ext uri="{FF2B5EF4-FFF2-40B4-BE49-F238E27FC236}">
                <a16:creationId xmlns:a16="http://schemas.microsoft.com/office/drawing/2014/main" id="{6FA32A87-5752-463C-A7C8-1B4317463E33}"/>
              </a:ext>
            </a:extLst>
          </p:cNvPr>
          <p:cNvSpPr>
            <a:spLocks noGrp="1"/>
          </p:cNvSpPr>
          <p:nvPr>
            <p:ph sz="quarter" idx="13"/>
          </p:nvPr>
        </p:nvSpPr>
        <p:spPr>
          <a:xfrm>
            <a:off x="457199" y="1556326"/>
            <a:ext cx="8440057" cy="4641274"/>
          </a:xfrm>
        </p:spPr>
        <p:txBody>
          <a:bodyPr/>
          <a:lstStyle/>
          <a:p>
            <a:r>
              <a:rPr lang="en-US" dirty="0"/>
              <a:t>Dehydration can result from inadequate water intake or too much water loss from diarrhea, vomiting, high fever, or use of diuretics</a:t>
            </a:r>
          </a:p>
          <a:p>
            <a:r>
              <a:rPr lang="en-US" dirty="0"/>
              <a:t>Your thirst mechanism signals dehydration</a:t>
            </a:r>
          </a:p>
          <a:p>
            <a:pPr lvl="1"/>
            <a:r>
              <a:rPr lang="en-US" dirty="0"/>
              <a:t>Dry mouth due to increased electrolyte concentration in blood: less water available to make saliva</a:t>
            </a:r>
          </a:p>
          <a:p>
            <a:pPr lvl="1"/>
            <a:r>
              <a:rPr lang="en-US" dirty="0"/>
              <a:t>Blood volume decreases, sodium concentration increases in blood</a:t>
            </a:r>
          </a:p>
          <a:p>
            <a:pPr lvl="2"/>
            <a:r>
              <a:rPr lang="en-US" dirty="0"/>
              <a:t>Brain triggers thirst mechanism and secretion of antidiuretic hormone (A</a:t>
            </a:r>
            <a:r>
              <a:rPr lang="en-US" sz="100" dirty="0"/>
              <a:t> </a:t>
            </a:r>
            <a:r>
              <a:rPr lang="en-US" dirty="0"/>
              <a:t>D</a:t>
            </a:r>
            <a:r>
              <a:rPr lang="en-US" sz="100" dirty="0"/>
              <a:t> </a:t>
            </a:r>
            <a:r>
              <a:rPr lang="en-US" dirty="0"/>
              <a:t>H) to reduce urine output</a:t>
            </a:r>
          </a:p>
          <a:p>
            <a:pPr lvl="2"/>
            <a:r>
              <a:rPr lang="en-US" dirty="0"/>
              <a:t>Fluid inside cells moves into blood by osmosis</a:t>
            </a:r>
          </a:p>
        </p:txBody>
      </p:sp>
    </p:spTree>
    <p:extLst>
      <p:ext uri="{BB962C8B-B14F-4D97-AF65-F5344CB8AC3E}">
        <p14:creationId xmlns:p14="http://schemas.microsoft.com/office/powerpoint/2010/main" val="3196138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A940B-1FA9-44E7-92FB-0B76C1A328C8}"/>
              </a:ext>
            </a:extLst>
          </p:cNvPr>
          <p:cNvSpPr>
            <a:spLocks noGrp="1"/>
          </p:cNvSpPr>
          <p:nvPr>
            <p:ph type="title"/>
          </p:nvPr>
        </p:nvSpPr>
        <p:spPr/>
        <p:txBody>
          <a:bodyPr/>
          <a:lstStyle/>
          <a:p>
            <a:r>
              <a:rPr lang="en-US" sz="3400" dirty="0"/>
              <a:t>Figure 8.5 A Simple Demonstration of Osmosis</a:t>
            </a:r>
          </a:p>
        </p:txBody>
      </p:sp>
      <p:pic>
        <p:nvPicPr>
          <p:cNvPr id="6" name="Picture 5" descr="A selectively permeable filter is placed in a glass of pure water. Salt is added to the water on one side of the filter. Drawn by the high concentration of electrolytes, pure water flows to the salt water side of the filter.">
            <a:extLst>
              <a:ext uri="{FF2B5EF4-FFF2-40B4-BE49-F238E27FC236}">
                <a16:creationId xmlns:a16="http://schemas.microsoft.com/office/drawing/2014/main" id="{56D0EE03-1927-4D42-A058-F5BE88DFBCA2}"/>
              </a:ext>
            </a:extLst>
          </p:cNvPr>
          <p:cNvPicPr>
            <a:picLocks noChangeAspect="1"/>
          </p:cNvPicPr>
          <p:nvPr/>
        </p:nvPicPr>
        <p:blipFill>
          <a:blip r:embed="rId2"/>
          <a:stretch>
            <a:fillRect/>
          </a:stretch>
        </p:blipFill>
        <p:spPr>
          <a:xfrm>
            <a:off x="2006363" y="1480445"/>
            <a:ext cx="5131273" cy="4752517"/>
          </a:xfrm>
          <a:prstGeom prst="rect">
            <a:avLst/>
          </a:prstGeom>
        </p:spPr>
      </p:pic>
    </p:spTree>
    <p:extLst>
      <p:ext uri="{BB962C8B-B14F-4D97-AF65-F5344CB8AC3E}">
        <p14:creationId xmlns:p14="http://schemas.microsoft.com/office/powerpoint/2010/main" val="1340006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A666B-61A5-4635-978A-B18E78F1B103}"/>
              </a:ext>
            </a:extLst>
          </p:cNvPr>
          <p:cNvSpPr>
            <a:spLocks noGrp="1"/>
          </p:cNvSpPr>
          <p:nvPr>
            <p:ph type="title"/>
          </p:nvPr>
        </p:nvSpPr>
        <p:spPr/>
        <p:txBody>
          <a:bodyPr/>
          <a:lstStyle/>
          <a:p>
            <a:r>
              <a:rPr lang="en-US" sz="3400" dirty="0"/>
              <a:t>Losing Too Much Water Can Cause Dehydration </a:t>
            </a:r>
            <a:r>
              <a:rPr lang="en-US" sz="2000" b="0" dirty="0"/>
              <a:t>(2 of 2)</a:t>
            </a:r>
          </a:p>
        </p:txBody>
      </p:sp>
      <p:sp>
        <p:nvSpPr>
          <p:cNvPr id="3" name="Content Placeholder 2">
            <a:extLst>
              <a:ext uri="{FF2B5EF4-FFF2-40B4-BE49-F238E27FC236}">
                <a16:creationId xmlns:a16="http://schemas.microsoft.com/office/drawing/2014/main" id="{6FA32A87-5752-463C-A7C8-1B4317463E33}"/>
              </a:ext>
            </a:extLst>
          </p:cNvPr>
          <p:cNvSpPr>
            <a:spLocks noGrp="1"/>
          </p:cNvSpPr>
          <p:nvPr>
            <p:ph sz="quarter" idx="13"/>
          </p:nvPr>
        </p:nvSpPr>
        <p:spPr>
          <a:xfrm>
            <a:off x="457199" y="1556326"/>
            <a:ext cx="8440057" cy="4641274"/>
          </a:xfrm>
        </p:spPr>
        <p:txBody>
          <a:bodyPr/>
          <a:lstStyle/>
          <a:p>
            <a:r>
              <a:rPr lang="en-US" dirty="0"/>
              <a:t>Other ways to tell if you're dehydrated:</a:t>
            </a:r>
          </a:p>
          <a:p>
            <a:pPr lvl="1"/>
            <a:r>
              <a:rPr lang="en-US" dirty="0"/>
              <a:t>Cornerstone method: measure body weight before and after exercise</a:t>
            </a:r>
          </a:p>
          <a:p>
            <a:pPr lvl="2"/>
            <a:r>
              <a:rPr lang="en-US" dirty="0"/>
              <a:t>Weight loss = water loss</a:t>
            </a:r>
          </a:p>
          <a:p>
            <a:pPr lvl="1"/>
            <a:r>
              <a:rPr lang="en-US" dirty="0"/>
              <a:t>Monitor urine color</a:t>
            </a:r>
          </a:p>
          <a:p>
            <a:pPr lvl="2"/>
            <a:r>
              <a:rPr lang="en-US" dirty="0"/>
              <a:t>Color darkens with concentration, indicating water loss</a:t>
            </a:r>
          </a:p>
        </p:txBody>
      </p:sp>
    </p:spTree>
    <p:extLst>
      <p:ext uri="{BB962C8B-B14F-4D97-AF65-F5344CB8AC3E}">
        <p14:creationId xmlns:p14="http://schemas.microsoft.com/office/powerpoint/2010/main" val="1387496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A5318-2162-4A9C-BEAE-18227AF999BB}"/>
              </a:ext>
            </a:extLst>
          </p:cNvPr>
          <p:cNvSpPr>
            <a:spLocks noGrp="1"/>
          </p:cNvSpPr>
          <p:nvPr>
            <p:ph type="title"/>
          </p:nvPr>
        </p:nvSpPr>
        <p:spPr/>
        <p:txBody>
          <a:bodyPr/>
          <a:lstStyle/>
          <a:p>
            <a:r>
              <a:rPr lang="en-US" sz="3400" dirty="0"/>
              <a:t>Figure 8.6 Urine Color Can Signal Dehydration</a:t>
            </a:r>
          </a:p>
        </p:txBody>
      </p:sp>
      <p:pic>
        <p:nvPicPr>
          <p:cNvPr id="8" name="Picture 7" descr="The guide goes from 1, light yellow to 7, darker. Dark urine indicates dehydration and the need to consume more fluids.">
            <a:extLst>
              <a:ext uri="{FF2B5EF4-FFF2-40B4-BE49-F238E27FC236}">
                <a16:creationId xmlns:a16="http://schemas.microsoft.com/office/drawing/2014/main" id="{489203F6-1D86-41A4-AB0A-81A177480154}"/>
              </a:ext>
            </a:extLst>
          </p:cNvPr>
          <p:cNvPicPr>
            <a:picLocks noChangeAspect="1"/>
          </p:cNvPicPr>
          <p:nvPr/>
        </p:nvPicPr>
        <p:blipFill>
          <a:blip r:embed="rId2"/>
          <a:stretch>
            <a:fillRect/>
          </a:stretch>
        </p:blipFill>
        <p:spPr>
          <a:xfrm>
            <a:off x="1216259" y="1688531"/>
            <a:ext cx="6711482" cy="4611747"/>
          </a:xfrm>
          <a:prstGeom prst="rect">
            <a:avLst/>
          </a:prstGeom>
        </p:spPr>
      </p:pic>
    </p:spTree>
    <p:extLst>
      <p:ext uri="{BB962C8B-B14F-4D97-AF65-F5344CB8AC3E}">
        <p14:creationId xmlns:p14="http://schemas.microsoft.com/office/powerpoint/2010/main" val="3485648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1F697-9114-460E-9040-86C5DAFBD61E}"/>
              </a:ext>
            </a:extLst>
          </p:cNvPr>
          <p:cNvSpPr>
            <a:spLocks noGrp="1"/>
          </p:cNvSpPr>
          <p:nvPr>
            <p:ph type="title"/>
          </p:nvPr>
        </p:nvSpPr>
        <p:spPr>
          <a:xfrm>
            <a:off x="457200" y="215371"/>
            <a:ext cx="8129016" cy="1097279"/>
          </a:xfrm>
        </p:spPr>
        <p:txBody>
          <a:bodyPr/>
          <a:lstStyle/>
          <a:p>
            <a:r>
              <a:rPr lang="en-US" sz="3400" dirty="0"/>
              <a:t>Consuming Too Much Water Can Cause Hyponatremia</a:t>
            </a:r>
          </a:p>
        </p:txBody>
      </p:sp>
      <p:sp>
        <p:nvSpPr>
          <p:cNvPr id="3" name="Content Placeholder 2">
            <a:extLst>
              <a:ext uri="{FF2B5EF4-FFF2-40B4-BE49-F238E27FC236}">
                <a16:creationId xmlns:a16="http://schemas.microsoft.com/office/drawing/2014/main" id="{ABA1C333-1419-49DE-8113-CEDB94CA5334}"/>
              </a:ext>
            </a:extLst>
          </p:cNvPr>
          <p:cNvSpPr>
            <a:spLocks noGrp="1"/>
          </p:cNvSpPr>
          <p:nvPr>
            <p:ph sz="quarter" idx="13"/>
          </p:nvPr>
        </p:nvSpPr>
        <p:spPr>
          <a:xfrm>
            <a:off x="457199" y="1556326"/>
            <a:ext cx="7991857" cy="4434275"/>
          </a:xfrm>
        </p:spPr>
        <p:txBody>
          <a:bodyPr/>
          <a:lstStyle/>
          <a:p>
            <a:r>
              <a:rPr lang="en-US" b="1" dirty="0"/>
              <a:t>Hyponatremia </a:t>
            </a:r>
            <a:r>
              <a:rPr lang="en-US" dirty="0"/>
              <a:t>is a condition of too little sodium in the blood</a:t>
            </a:r>
          </a:p>
          <a:p>
            <a:r>
              <a:rPr lang="en-US" dirty="0"/>
              <a:t>For healthy individuals who consume a balanced diet, it is difficult to consume too much water</a:t>
            </a:r>
          </a:p>
          <a:p>
            <a:r>
              <a:rPr lang="en-US" dirty="0"/>
              <a:t>However, some individuals have experienced water toxicity</a:t>
            </a:r>
          </a:p>
          <a:p>
            <a:pPr lvl="1"/>
            <a:r>
              <a:rPr lang="en-US" dirty="0"/>
              <a:t>Examples: soldiers in training, endurance athletes</a:t>
            </a:r>
          </a:p>
        </p:txBody>
      </p:sp>
    </p:spTree>
    <p:extLst>
      <p:ext uri="{BB962C8B-B14F-4D97-AF65-F5344CB8AC3E}">
        <p14:creationId xmlns:p14="http://schemas.microsoft.com/office/powerpoint/2010/main" val="3756128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39E4-02FA-49B0-95A9-46232F4EDA69}"/>
              </a:ext>
            </a:extLst>
          </p:cNvPr>
          <p:cNvSpPr>
            <a:spLocks noGrp="1"/>
          </p:cNvSpPr>
          <p:nvPr>
            <p:ph type="title"/>
          </p:nvPr>
        </p:nvSpPr>
        <p:spPr/>
        <p:txBody>
          <a:bodyPr/>
          <a:lstStyle/>
          <a:p>
            <a:r>
              <a:rPr lang="en-US" sz="3400" dirty="0"/>
              <a:t>Figure </a:t>
            </a:r>
            <a:r>
              <a:rPr lang="en-US" sz="3400" dirty="0" smtClean="0"/>
              <a:t>8.7 Fluid </a:t>
            </a:r>
            <a:r>
              <a:rPr lang="en-US" sz="3400" dirty="0"/>
              <a:t>Balance During Exercise</a:t>
            </a:r>
          </a:p>
        </p:txBody>
      </p:sp>
      <p:pic>
        <p:nvPicPr>
          <p:cNvPr id="6" name="Picture 5" descr="A table is as follows.&#10;Moderate exercise When you are appropriately hydrated, engaged in moderate exercise, and not too hot, the concentration of electrolytes is likely to be the same on both sides of cell membranes. You will be in fluid balance. Concentration of electrolytes about equal inside and outside cell.&#10;Strenuous exercise with rapid and high water intake If a person drinks a great deal of water quickly during intense, prolonged exercise, the extracellular fluid becomes diluted. This results in the concentration of electrolytes being greater inside the cells, which causes water to enter the cells, making them swell. Drinking moderate amounts of water or sports drinks more slowly will replace lost fluids and restore fluid balance. Lower concentration of electrolytes outside&#10;Higher concentration of electrolytes inside&#10;&#10;Strenuous exercise with inadequate fluid intake If a person does not consume adequate amounts of fluid during strenuous exercise of long duration, the concentration of electrolytes becomes greater outside the cells, drawing water away from the inside of the cells and making them shrink. Consuming sports drinks will replace lost fluids and electrolytes. Higher concentration of electrolytes outside&#10;Lower concentration of electrolytes inside&#10;">
            <a:extLst>
              <a:ext uri="{FF2B5EF4-FFF2-40B4-BE49-F238E27FC236}">
                <a16:creationId xmlns:a16="http://schemas.microsoft.com/office/drawing/2014/main" id="{2E6F3D3C-479C-4B20-BB7C-DF6E26139D84}"/>
              </a:ext>
            </a:extLst>
          </p:cNvPr>
          <p:cNvPicPr>
            <a:picLocks noChangeAspect="1"/>
          </p:cNvPicPr>
          <p:nvPr/>
        </p:nvPicPr>
        <p:blipFill>
          <a:blip r:embed="rId2"/>
          <a:stretch>
            <a:fillRect/>
          </a:stretch>
        </p:blipFill>
        <p:spPr>
          <a:xfrm>
            <a:off x="2282345" y="1647191"/>
            <a:ext cx="4579308" cy="4636769"/>
          </a:xfrm>
          <a:prstGeom prst="rect">
            <a:avLst/>
          </a:prstGeom>
        </p:spPr>
      </p:pic>
    </p:spTree>
    <p:extLst>
      <p:ext uri="{BB962C8B-B14F-4D97-AF65-F5344CB8AC3E}">
        <p14:creationId xmlns:p14="http://schemas.microsoft.com/office/powerpoint/2010/main" val="3624687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906DA-D49E-407E-AE17-6B6D876720E7}"/>
              </a:ext>
            </a:extLst>
          </p:cNvPr>
          <p:cNvSpPr>
            <a:spLocks noGrp="1"/>
          </p:cNvSpPr>
          <p:nvPr>
            <p:ph type="title"/>
          </p:nvPr>
        </p:nvSpPr>
        <p:spPr/>
        <p:txBody>
          <a:bodyPr/>
          <a:lstStyle/>
          <a:p>
            <a:r>
              <a:rPr lang="en-US" sz="3400" dirty="0"/>
              <a:t>How Much Water Do You Need and What Are the Best Sources?</a:t>
            </a:r>
          </a:p>
        </p:txBody>
      </p:sp>
      <p:sp>
        <p:nvSpPr>
          <p:cNvPr id="3" name="Content Placeholder 2">
            <a:extLst>
              <a:ext uri="{FF2B5EF4-FFF2-40B4-BE49-F238E27FC236}">
                <a16:creationId xmlns:a16="http://schemas.microsoft.com/office/drawing/2014/main" id="{63831503-874C-4C9B-9F7B-F2D3271A8E04}"/>
              </a:ext>
            </a:extLst>
          </p:cNvPr>
          <p:cNvSpPr>
            <a:spLocks noGrp="1"/>
          </p:cNvSpPr>
          <p:nvPr>
            <p:ph sz="quarter" idx="13"/>
          </p:nvPr>
        </p:nvSpPr>
        <p:spPr/>
        <p:txBody>
          <a:bodyPr/>
          <a:lstStyle/>
          <a:p>
            <a:r>
              <a:rPr lang="en-US" dirty="0"/>
              <a:t>Daily water needs depend on physical activity, environmental factors, diet</a:t>
            </a:r>
          </a:p>
          <a:p>
            <a:r>
              <a:rPr lang="en-US" dirty="0"/>
              <a:t>Recommendations based on reported total water intake of healthy Americans</a:t>
            </a:r>
          </a:p>
          <a:p>
            <a:r>
              <a:rPr lang="en-US" dirty="0"/>
              <a:t>Men: 16 cups/day (about 13 cups of beverages)</a:t>
            </a:r>
          </a:p>
          <a:p>
            <a:r>
              <a:rPr lang="en-US" dirty="0"/>
              <a:t>Women: 12 cups/day (about 9 cups of beverages)</a:t>
            </a:r>
          </a:p>
          <a:p>
            <a:pPr lvl="1"/>
            <a:r>
              <a:rPr lang="en-US" dirty="0"/>
              <a:t>About 80 percent from beverages, 20 percent from foods</a:t>
            </a:r>
          </a:p>
          <a:p>
            <a:pPr lvl="1"/>
            <a:r>
              <a:rPr lang="en-US" dirty="0"/>
              <a:t>Physical activity increases needs</a:t>
            </a:r>
          </a:p>
        </p:txBody>
      </p:sp>
    </p:spTree>
    <p:extLst>
      <p:ext uri="{BB962C8B-B14F-4D97-AF65-F5344CB8AC3E}">
        <p14:creationId xmlns:p14="http://schemas.microsoft.com/office/powerpoint/2010/main" val="132463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3354-80DB-4C54-BDF8-6FDAFF5892E4}"/>
              </a:ext>
            </a:extLst>
          </p:cNvPr>
          <p:cNvSpPr>
            <a:spLocks noGrp="1"/>
          </p:cNvSpPr>
          <p:nvPr>
            <p:ph type="title"/>
          </p:nvPr>
        </p:nvSpPr>
        <p:spPr/>
        <p:txBody>
          <a:bodyPr/>
          <a:lstStyle/>
          <a:p>
            <a:r>
              <a:rPr lang="en-US" dirty="0"/>
              <a:t>Figure 8.8 Water Content of Foods</a:t>
            </a:r>
          </a:p>
        </p:txBody>
      </p:sp>
      <p:pic>
        <p:nvPicPr>
          <p:cNvPr id="6" name="Picture 5" descr="The food sources are as follows. Vegetables.&#10;Food Percentage of water by weight&#10;Potatoes, cooked Greater than 70 percent&#10;Lettuce, tomatoes Greater than 90 percent&#10;Fruits.&#10;Food Percentage of water by weight&#10;Peaches, pears, oranges, grapes, apples 80 to 90 percent&#10;Watermelon Greater than 90 percent&#10;Grains.&#10;Food Percentage of water by weight&#10;Baked goods Less than 69 percent&#10;Pasta and rice, cooked Less than 69 percent&#10;Protein.&#10;Food Percentage of water by weight&#10;Beef, chicken Less than 69 percent&#10;Eggs 70 to 79 percent&#10;Fish 70 to 79 percent&#10;Dairy.&#10;Food Percentage of water by weight&#10;Frozen yogurt 70 to 79 percent&#10;Milk 80 to 90 percent&#10;">
            <a:extLst>
              <a:ext uri="{FF2B5EF4-FFF2-40B4-BE49-F238E27FC236}">
                <a16:creationId xmlns:a16="http://schemas.microsoft.com/office/drawing/2014/main" id="{CC99007F-6EB2-4DE7-A555-BAF175A5F755}"/>
              </a:ext>
            </a:extLst>
          </p:cNvPr>
          <p:cNvPicPr>
            <a:picLocks noChangeAspect="1"/>
          </p:cNvPicPr>
          <p:nvPr/>
        </p:nvPicPr>
        <p:blipFill>
          <a:blip r:embed="rId2"/>
          <a:stretch>
            <a:fillRect/>
          </a:stretch>
        </p:blipFill>
        <p:spPr>
          <a:xfrm>
            <a:off x="2302225" y="1553574"/>
            <a:ext cx="4539551" cy="4732629"/>
          </a:xfrm>
          <a:prstGeom prst="rect">
            <a:avLst/>
          </a:prstGeom>
        </p:spPr>
      </p:pic>
    </p:spTree>
    <p:extLst>
      <p:ext uri="{BB962C8B-B14F-4D97-AF65-F5344CB8AC3E}">
        <p14:creationId xmlns:p14="http://schemas.microsoft.com/office/powerpoint/2010/main" val="682376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A62D0-DEBE-4ABC-AFE6-68216D306CEF}"/>
              </a:ext>
            </a:extLst>
          </p:cNvPr>
          <p:cNvSpPr>
            <a:spLocks noGrp="1"/>
          </p:cNvSpPr>
          <p:nvPr>
            <p:ph type="title"/>
          </p:nvPr>
        </p:nvSpPr>
        <p:spPr/>
        <p:txBody>
          <a:bodyPr/>
          <a:lstStyle/>
          <a:p>
            <a:r>
              <a:rPr lang="en-US" sz="3400" dirty="0"/>
              <a:t>Figure 8.9 The Best Way to Meet Your Daily Water Needs</a:t>
            </a:r>
          </a:p>
        </p:txBody>
      </p:sp>
      <p:pic>
        <p:nvPicPr>
          <p:cNvPr id="7" name="Picture 6" descr="The daily recommendations are as follows.&#10;Beverage  Daily recommendation&#10;Water 2 to 6 servings, 0 kilocalories&#10;Unsweetened coffee or tea 0 to 5 servings, 0 kilocalories&#10;Milk, soy milk 0 to 2 servings, 100 kilocalories&#10;Diet drinks 0 to 4 servings, 0 kilocalories&#10;100 percent fruit juices, sports drinks, alcoholic beverages 0 to 1 serving, 115 kilocalories&#10;Soft drinks, fruit drinks 0 to 1 serving, 110 kilocalories&#10;Total 12 cups, 96 fluid ounces, 200 to 300 kilocalories&#10;">
            <a:extLst>
              <a:ext uri="{FF2B5EF4-FFF2-40B4-BE49-F238E27FC236}">
                <a16:creationId xmlns:a16="http://schemas.microsoft.com/office/drawing/2014/main" id="{A5E2C707-29A1-40A2-B60D-9CD4708E55AA}"/>
              </a:ext>
            </a:extLst>
          </p:cNvPr>
          <p:cNvPicPr>
            <a:picLocks noChangeAspect="1"/>
          </p:cNvPicPr>
          <p:nvPr/>
        </p:nvPicPr>
        <p:blipFill>
          <a:blip r:embed="rId2"/>
          <a:stretch>
            <a:fillRect/>
          </a:stretch>
        </p:blipFill>
        <p:spPr>
          <a:xfrm>
            <a:off x="2071094" y="1527186"/>
            <a:ext cx="5001810" cy="4827755"/>
          </a:xfrm>
          <a:prstGeom prst="rect">
            <a:avLst/>
          </a:prstGeom>
        </p:spPr>
      </p:pic>
    </p:spTree>
    <p:extLst>
      <p:ext uri="{BB962C8B-B14F-4D97-AF65-F5344CB8AC3E}">
        <p14:creationId xmlns:p14="http://schemas.microsoft.com/office/powerpoint/2010/main" val="4000997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2F60-4DAF-49B2-9A3A-0F773AE2666E}"/>
              </a:ext>
            </a:extLst>
          </p:cNvPr>
          <p:cNvSpPr>
            <a:spLocks noGrp="1"/>
          </p:cNvSpPr>
          <p:nvPr>
            <p:ph type="title"/>
          </p:nvPr>
        </p:nvSpPr>
        <p:spPr/>
        <p:txBody>
          <a:bodyPr/>
          <a:lstStyle/>
          <a:p>
            <a:r>
              <a:rPr lang="en-US" sz="3400" dirty="0"/>
              <a:t>Nutrition in the Real World: Tap Water or Bottled Water: Is Bottled Better?</a:t>
            </a:r>
          </a:p>
        </p:txBody>
      </p:sp>
      <p:sp>
        <p:nvSpPr>
          <p:cNvPr id="3" name="Content Placeholder 2">
            <a:extLst>
              <a:ext uri="{FF2B5EF4-FFF2-40B4-BE49-F238E27FC236}">
                <a16:creationId xmlns:a16="http://schemas.microsoft.com/office/drawing/2014/main" id="{BD2C021B-695C-4A2C-8381-0B3A30FE6CF4}"/>
              </a:ext>
            </a:extLst>
          </p:cNvPr>
          <p:cNvSpPr>
            <a:spLocks noGrp="1"/>
          </p:cNvSpPr>
          <p:nvPr>
            <p:ph sz="quarter" idx="13"/>
          </p:nvPr>
        </p:nvSpPr>
        <p:spPr/>
        <p:txBody>
          <a:bodyPr/>
          <a:lstStyle/>
          <a:p>
            <a:r>
              <a:rPr lang="en-US" dirty="0"/>
              <a:t>False assumption: bottled water is purer than tap water</a:t>
            </a:r>
          </a:p>
          <a:p>
            <a:r>
              <a:rPr lang="en-US" dirty="0"/>
              <a:t>Tap water is perfectly safe</a:t>
            </a:r>
          </a:p>
          <a:p>
            <a:pPr lvl="1"/>
            <a:r>
              <a:rPr lang="en-US" dirty="0"/>
              <a:t>Monitored by Environmental Protection Agency (E</a:t>
            </a:r>
            <a:r>
              <a:rPr lang="en-US" sz="100" dirty="0"/>
              <a:t> </a:t>
            </a:r>
            <a:r>
              <a:rPr lang="en-US" dirty="0"/>
              <a:t>P</a:t>
            </a:r>
            <a:r>
              <a:rPr lang="en-US" sz="100" dirty="0"/>
              <a:t> </a:t>
            </a:r>
            <a:r>
              <a:rPr lang="en-US" dirty="0"/>
              <a:t>A)</a:t>
            </a:r>
          </a:p>
          <a:p>
            <a:pPr lvl="1"/>
            <a:r>
              <a:rPr lang="en-US" dirty="0"/>
              <a:t>Provides fluoride, helps prevent dental caries</a:t>
            </a:r>
          </a:p>
          <a:p>
            <a:r>
              <a:rPr lang="en-US" dirty="0"/>
              <a:t>Bottled water is very popular</a:t>
            </a:r>
          </a:p>
          <a:p>
            <a:pPr lvl="1"/>
            <a:r>
              <a:rPr lang="en-US" dirty="0"/>
              <a:t>Most products conform to F</a:t>
            </a:r>
            <a:r>
              <a:rPr lang="en-US" sz="100" dirty="0"/>
              <a:t> </a:t>
            </a:r>
            <a:r>
              <a:rPr lang="en-US" dirty="0"/>
              <a:t>D</a:t>
            </a:r>
            <a:r>
              <a:rPr lang="en-US" sz="100" dirty="0"/>
              <a:t> </a:t>
            </a:r>
            <a:r>
              <a:rPr lang="en-US" dirty="0"/>
              <a:t>A requirements</a:t>
            </a:r>
          </a:p>
          <a:p>
            <a:pPr lvl="1"/>
            <a:r>
              <a:rPr lang="en-US" dirty="0"/>
              <a:t>May actually be tap water</a:t>
            </a:r>
          </a:p>
          <a:p>
            <a:pPr lvl="1"/>
            <a:r>
              <a:rPr lang="en-US" dirty="0"/>
              <a:t>High cost</a:t>
            </a:r>
          </a:p>
          <a:p>
            <a:pPr lvl="1"/>
            <a:r>
              <a:rPr lang="en-US" dirty="0"/>
              <a:t>Various "designer" waters on the market</a:t>
            </a:r>
          </a:p>
        </p:txBody>
      </p:sp>
    </p:spTree>
    <p:extLst>
      <p:ext uri="{BB962C8B-B14F-4D97-AF65-F5344CB8AC3E}">
        <p14:creationId xmlns:p14="http://schemas.microsoft.com/office/powerpoint/2010/main" val="1313535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8C959-6725-4961-A43A-0F1466BC02C6}"/>
              </a:ext>
            </a:extLst>
          </p:cNvPr>
          <p:cNvSpPr>
            <a:spLocks noGrp="1"/>
          </p:cNvSpPr>
          <p:nvPr>
            <p:ph type="title"/>
          </p:nvPr>
        </p:nvSpPr>
        <p:spPr/>
        <p:txBody>
          <a:bodyPr/>
          <a:lstStyle/>
          <a:p>
            <a:r>
              <a:rPr lang="en-US" sz="3400" dirty="0"/>
              <a:t>Misc Table </a:t>
            </a:r>
            <a:r>
              <a:rPr lang="en-US" sz="3400" dirty="0" smtClean="0"/>
              <a:t>8.1 A Well of Sources for Bottled Water</a:t>
            </a:r>
            <a:endParaRPr lang="en-US" sz="3400" dirty="0"/>
          </a:p>
        </p:txBody>
      </p:sp>
      <p:graphicFrame>
        <p:nvGraphicFramePr>
          <p:cNvPr id="4" name="Table 3">
            <a:extLst>
              <a:ext uri="{FF2B5EF4-FFF2-40B4-BE49-F238E27FC236}">
                <a16:creationId xmlns:a16="http://schemas.microsoft.com/office/drawing/2014/main" id="{5D9DC40E-ED26-4733-81F4-4F78A9348C46}"/>
              </a:ext>
            </a:extLst>
          </p:cNvPr>
          <p:cNvGraphicFramePr>
            <a:graphicFrameLocks noGrp="1"/>
          </p:cNvGraphicFramePr>
          <p:nvPr>
            <p:extLst>
              <p:ext uri="{D42A27DB-BD31-4B8C-83A1-F6EECF244321}">
                <p14:modId xmlns:p14="http://schemas.microsoft.com/office/powerpoint/2010/main" val="2432099760"/>
              </p:ext>
            </p:extLst>
          </p:nvPr>
        </p:nvGraphicFramePr>
        <p:xfrm>
          <a:off x="457201" y="1514986"/>
          <a:ext cx="5971031" cy="4401182"/>
        </p:xfrm>
        <a:graphic>
          <a:graphicData uri="http://schemas.openxmlformats.org/drawingml/2006/table">
            <a:tbl>
              <a:tblPr firstRow="1" bandRow="1">
                <a:tableStyleId>{2D5ABB26-0587-4C30-8999-92F81FD0307C}</a:tableStyleId>
              </a:tblPr>
              <a:tblGrid>
                <a:gridCol w="1251991">
                  <a:extLst>
                    <a:ext uri="{9D8B030D-6E8A-4147-A177-3AD203B41FA5}">
                      <a16:colId xmlns:a16="http://schemas.microsoft.com/office/drawing/2014/main" val="1810871954"/>
                    </a:ext>
                  </a:extLst>
                </a:gridCol>
                <a:gridCol w="4719040">
                  <a:extLst>
                    <a:ext uri="{9D8B030D-6E8A-4147-A177-3AD203B41FA5}">
                      <a16:colId xmlns:a16="http://schemas.microsoft.com/office/drawing/2014/main" val="1235523209"/>
                    </a:ext>
                  </a:extLst>
                </a:gridCol>
              </a:tblGrid>
              <a:tr h="7891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Mineral water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Water derived from an underground source that contains a specific amount of naturally occurring minerals and trace elements. The minerals and elements cannot be added to the water after bottling.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973469"/>
                  </a:ext>
                </a:extLst>
              </a:tr>
              <a:tr h="7891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Spring water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Water that is obtained from underground water that flows naturally to the surface. The water is collected at the spring or at the site of the well purposefully drilled to obtain this water.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4362968"/>
                  </a:ext>
                </a:extLst>
              </a:tr>
              <a:tr h="926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Sparkling water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Spring water that has carbon dioxide gas added to supply “bubbles” before bottling. Also sold as seltzer water or club soda. </a:t>
                      </a:r>
                      <a:r>
                        <a:rPr lang="en-US" sz="1200" b="1" i="0" u="none" strike="noStrike" cap="none" baseline="0" dirty="0">
                          <a:solidFill>
                            <a:schemeClr val="tx1"/>
                          </a:solidFill>
                          <a:latin typeface="+mn-lt"/>
                          <a:ea typeface="+mn-ea"/>
                          <a:cs typeface="+mn-cs"/>
                          <a:sym typeface="Arial"/>
                        </a:rPr>
                        <a:t>Note:</a:t>
                      </a:r>
                      <a:r>
                        <a:rPr lang="en-US" sz="1200" b="0" i="1"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This is technically considered a soft drink and does not have to adhere to F</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 bottled water regulations.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445460"/>
                  </a:ext>
                </a:extLst>
              </a:tr>
              <a:tr h="581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Distilled water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Water that has been boiled and processed to remove most, but not all, contaminants.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1889"/>
                  </a:ext>
                </a:extLst>
              </a:tr>
              <a:tr h="5954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Flavored water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Water that has a flavor such as lemon or lime added. It may also contain added sugars and calories.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3398250"/>
                  </a:ext>
                </a:extLst>
              </a:tr>
              <a:tr h="720304">
                <a:tc>
                  <a:txBody>
                    <a:bodyPr/>
                    <a:lstStyle/>
                    <a:p>
                      <a:r>
                        <a:rPr lang="en-US" sz="1200" b="1" i="0" u="none" strike="noStrike" cap="none" baseline="0" dirty="0">
                          <a:solidFill>
                            <a:schemeClr val="tx1"/>
                          </a:solidFill>
                          <a:latin typeface="+mn-lt"/>
                          <a:ea typeface="+mn-ea"/>
                          <a:cs typeface="+mn-cs"/>
                          <a:sym typeface="Arial"/>
                        </a:rPr>
                        <a:t>Vitamin or</a:t>
                      </a:r>
                    </a:p>
                    <a:p>
                      <a:r>
                        <a:rPr lang="en-US" sz="1200" b="1" i="0" u="none" strike="noStrike" cap="none" baseline="0" dirty="0">
                          <a:solidFill>
                            <a:schemeClr val="tx1"/>
                          </a:solidFill>
                          <a:latin typeface="+mn-lt"/>
                          <a:ea typeface="+mn-ea"/>
                          <a:cs typeface="+mn-cs"/>
                          <a:sym typeface="Arial"/>
                        </a:rPr>
                        <a:t>enhanced waters</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Water that has vitamins, protein, herbs, and/or caffeine added to it. Such water may also contain added sugars and calories.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4678242"/>
                  </a:ext>
                </a:extLst>
              </a:tr>
            </a:tbl>
          </a:graphicData>
        </a:graphic>
      </p:graphicFrame>
      <p:sp>
        <p:nvSpPr>
          <p:cNvPr id="3" name="Content Placeholder 2">
            <a:extLst>
              <a:ext uri="{FF2B5EF4-FFF2-40B4-BE49-F238E27FC236}">
                <a16:creationId xmlns:a16="http://schemas.microsoft.com/office/drawing/2014/main" id="{F12B56CC-A71B-4E6F-81F1-E17B95D903B4}"/>
              </a:ext>
            </a:extLst>
          </p:cNvPr>
          <p:cNvSpPr>
            <a:spLocks noGrp="1"/>
          </p:cNvSpPr>
          <p:nvPr>
            <p:ph sz="quarter" idx="13"/>
          </p:nvPr>
        </p:nvSpPr>
        <p:spPr>
          <a:xfrm>
            <a:off x="457201" y="6054496"/>
            <a:ext cx="8229600" cy="282296"/>
          </a:xfrm>
        </p:spPr>
        <p:txBody>
          <a:bodyPr/>
          <a:lstStyle/>
          <a:p>
            <a:pPr marL="432" indent="0">
              <a:buNone/>
            </a:pPr>
            <a:r>
              <a:rPr lang="en-US" sz="1200" dirty="0"/>
              <a:t>Water can be classified according to its source or how it is treated prior to bottling.</a:t>
            </a:r>
          </a:p>
        </p:txBody>
      </p:sp>
      <p:pic>
        <p:nvPicPr>
          <p:cNvPr id="7" name="Picture 6" descr="A pitcher of water.">
            <a:extLst>
              <a:ext uri="{FF2B5EF4-FFF2-40B4-BE49-F238E27FC236}">
                <a16:creationId xmlns:a16="http://schemas.microsoft.com/office/drawing/2014/main" id="{DBF2E938-B943-4C1D-94A8-B689420E1BBC}"/>
              </a:ext>
            </a:extLst>
          </p:cNvPr>
          <p:cNvPicPr>
            <a:picLocks noChangeAspect="1"/>
          </p:cNvPicPr>
          <p:nvPr/>
        </p:nvPicPr>
        <p:blipFill>
          <a:blip r:embed="rId2"/>
          <a:stretch>
            <a:fillRect/>
          </a:stretch>
        </p:blipFill>
        <p:spPr>
          <a:xfrm>
            <a:off x="6727669" y="2301839"/>
            <a:ext cx="2145342" cy="2254320"/>
          </a:xfrm>
          <a:prstGeom prst="rect">
            <a:avLst/>
          </a:prstGeom>
        </p:spPr>
      </p:pic>
    </p:spTree>
    <p:extLst>
      <p:ext uri="{BB962C8B-B14F-4D97-AF65-F5344CB8AC3E}">
        <p14:creationId xmlns:p14="http://schemas.microsoft.com/office/powerpoint/2010/main" val="3016461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ED952-8249-49BB-AD09-9A597A56287F}"/>
              </a:ext>
            </a:extLst>
          </p:cNvPr>
          <p:cNvSpPr>
            <a:spLocks noGrp="1"/>
          </p:cNvSpPr>
          <p:nvPr>
            <p:ph type="title"/>
          </p:nvPr>
        </p:nvSpPr>
        <p:spPr/>
        <p:txBody>
          <a:bodyPr/>
          <a:lstStyle/>
          <a:p>
            <a:r>
              <a:rPr lang="en-US" sz="3400" dirty="0"/>
              <a:t>Misc Table 8.2 Bottled v</a:t>
            </a:r>
            <a:r>
              <a:rPr lang="en-US" sz="100" dirty="0">
                <a:solidFill>
                  <a:schemeClr val="bg1"/>
                </a:solidFill>
              </a:rPr>
              <a:t>er</a:t>
            </a:r>
            <a:r>
              <a:rPr lang="en-US" sz="3400" dirty="0"/>
              <a:t>s</a:t>
            </a:r>
            <a:r>
              <a:rPr lang="en-US" sz="100" dirty="0">
                <a:solidFill>
                  <a:schemeClr val="bg1"/>
                </a:solidFill>
              </a:rPr>
              <a:t>us</a:t>
            </a:r>
            <a:r>
              <a:rPr lang="en-US" sz="3400" dirty="0"/>
              <a:t> Tap Water: A Summary</a:t>
            </a:r>
          </a:p>
        </p:txBody>
      </p:sp>
      <p:graphicFrame>
        <p:nvGraphicFramePr>
          <p:cNvPr id="5" name="Table 4">
            <a:extLst>
              <a:ext uri="{FF2B5EF4-FFF2-40B4-BE49-F238E27FC236}">
                <a16:creationId xmlns:a16="http://schemas.microsoft.com/office/drawing/2014/main" id="{D66292E7-6477-4D71-8C74-E63B59F13451}"/>
              </a:ext>
            </a:extLst>
          </p:cNvPr>
          <p:cNvGraphicFramePr>
            <a:graphicFrameLocks noGrp="1"/>
          </p:cNvGraphicFramePr>
          <p:nvPr>
            <p:extLst>
              <p:ext uri="{D42A27DB-BD31-4B8C-83A1-F6EECF244321}">
                <p14:modId xmlns:p14="http://schemas.microsoft.com/office/powerpoint/2010/main" val="1861229892"/>
              </p:ext>
            </p:extLst>
          </p:nvPr>
        </p:nvGraphicFramePr>
        <p:xfrm>
          <a:off x="429935" y="1494781"/>
          <a:ext cx="6738961" cy="4821742"/>
        </p:xfrm>
        <a:graphic>
          <a:graphicData uri="http://schemas.openxmlformats.org/drawingml/2006/table">
            <a:tbl>
              <a:tblPr firstRow="1" bandRow="1">
                <a:tableStyleId>{2D5ABB26-0587-4C30-8999-92F81FD0307C}</a:tableStyleId>
              </a:tblPr>
              <a:tblGrid>
                <a:gridCol w="3018702">
                  <a:extLst>
                    <a:ext uri="{9D8B030D-6E8A-4147-A177-3AD203B41FA5}">
                      <a16:colId xmlns:a16="http://schemas.microsoft.com/office/drawing/2014/main" val="4280158822"/>
                    </a:ext>
                  </a:extLst>
                </a:gridCol>
                <a:gridCol w="3720259">
                  <a:extLst>
                    <a:ext uri="{9D8B030D-6E8A-4147-A177-3AD203B41FA5}">
                      <a16:colId xmlns:a16="http://schemas.microsoft.com/office/drawing/2014/main" val="3048516649"/>
                    </a:ext>
                  </a:extLst>
                </a:gridCol>
              </a:tblGrid>
              <a:tr h="181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Bottled Water</a:t>
                      </a:r>
                      <a:endParaRPr lang="en-US" sz="1200" b="0" i="0" u="none" strike="noStrike" cap="none" baseline="0" dirty="0">
                        <a:solidFill>
                          <a:schemeClr val="tx1"/>
                        </a:solidFill>
                        <a:latin typeface="+mn-lt"/>
                        <a:ea typeface="+mn-ea"/>
                        <a:cs typeface="+mn-cs"/>
                        <a:sym typeface="Arial"/>
                      </a:endParaRPr>
                    </a:p>
                  </a:txBody>
                  <a:tcPr marT="30707" marB="307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Tap Water</a:t>
                      </a:r>
                      <a:endParaRPr lang="en-US" sz="1200" b="0" i="0" u="none" strike="noStrike" cap="none" baseline="0" dirty="0">
                        <a:solidFill>
                          <a:schemeClr val="tx1"/>
                        </a:solidFill>
                        <a:latin typeface="+mn-lt"/>
                        <a:ea typeface="+mn-ea"/>
                        <a:cs typeface="+mn-cs"/>
                        <a:sym typeface="Arial"/>
                      </a:endParaRPr>
                    </a:p>
                  </a:txBody>
                  <a:tcPr marT="30707" marB="3070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101570"/>
                  </a:ext>
                </a:extLst>
              </a:tr>
              <a:tr h="181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Cost to Consumers</a:t>
                      </a:r>
                      <a:endParaRPr lang="en-US" sz="1200" b="0" i="0" u="none" strike="noStrike" cap="none" baseline="0" dirty="0">
                        <a:solidFill>
                          <a:schemeClr val="tx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smtClean="0">
                          <a:solidFill>
                            <a:schemeClr val="bg1"/>
                          </a:solidFill>
                          <a:latin typeface="+mn-lt"/>
                          <a:ea typeface="+mn-ea"/>
                          <a:cs typeface="+mn-cs"/>
                          <a:sym typeface="Arial"/>
                        </a:rPr>
                        <a:t>Cost to Consumers</a:t>
                      </a:r>
                      <a:endParaRPr lang="en-US" sz="1200" b="0" i="0" u="none" strike="noStrike" cap="none" baseline="0" dirty="0">
                        <a:solidFill>
                          <a:schemeClr val="bg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4801367"/>
                  </a:ext>
                </a:extLst>
              </a:tr>
              <a:tr h="317986">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About $1.00–$4.00 per gallon (plain water)</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About $0.003 per gallon</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152268072"/>
                  </a:ext>
                </a:extLst>
              </a:tr>
              <a:tr h="454121">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Designer waters can cost more than $10 per gallon and may contain added sugar and calories</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56032" indent="-256032">
                        <a:spcBef>
                          <a:spcPts val="1000"/>
                        </a:spcBef>
                      </a:pPr>
                      <a:r>
                        <a:rPr lang="en-US" sz="1200" dirty="0">
                          <a:solidFill>
                            <a:schemeClr val="bg1"/>
                          </a:solidFill>
                        </a:rPr>
                        <a:t>Blank</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8778462"/>
                  </a:ext>
                </a:extLst>
              </a:tr>
              <a:tr h="181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Safety and Sustainability</a:t>
                      </a:r>
                      <a:endParaRPr lang="en-US" sz="1200" b="0" i="0" u="none" strike="noStrike" cap="none" baseline="0" dirty="0">
                        <a:solidFill>
                          <a:schemeClr val="tx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smtClean="0">
                          <a:solidFill>
                            <a:schemeClr val="bg1"/>
                          </a:solidFill>
                          <a:latin typeface="+mn-lt"/>
                          <a:ea typeface="+mn-ea"/>
                          <a:cs typeface="+mn-cs"/>
                          <a:sym typeface="Arial"/>
                        </a:rPr>
                        <a:t>Safety and Sustainability</a:t>
                      </a:r>
                      <a:endParaRPr lang="en-US" sz="1200" b="0" i="0" u="none" strike="noStrike" cap="none" baseline="0" dirty="0">
                        <a:solidFill>
                          <a:schemeClr val="bg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8072955"/>
                  </a:ext>
                </a:extLst>
              </a:tr>
              <a:tr h="317986">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Generally safe</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Municipal water is regulated by E</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P</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 state, and local regulations</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46657665"/>
                  </a:ext>
                </a:extLst>
              </a:tr>
              <a:tr h="454121">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Regulated by the F</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56032" indent="-256032">
                        <a:spcBef>
                          <a:spcPts val="1000"/>
                        </a:spcBef>
                        <a:buClr>
                          <a:srgbClr val="007FA3"/>
                        </a:buClr>
                        <a:buFont typeface="Arial" panose="020B0604020202020204" pitchFamily="34" charset="0"/>
                        <a:buChar char="•"/>
                      </a:pPr>
                      <a:r>
                        <a:rPr lang="en-US" sz="1200" b="0" i="0" u="none" strike="noStrike" cap="none" baseline="0" dirty="0">
                          <a:solidFill>
                            <a:schemeClr val="tx1"/>
                          </a:solidFill>
                          <a:latin typeface="+mn-lt"/>
                          <a:ea typeface="+mn-ea"/>
                          <a:cs typeface="+mn-cs"/>
                          <a:sym typeface="Arial"/>
                        </a:rPr>
                        <a:t>EPA guidelines require that the public have access to water quality reports and be notified if water quality is outside established bounds</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95984364"/>
                  </a:ext>
                </a:extLst>
              </a:tr>
              <a:tr h="181851">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May not contain fluoride</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56032" indent="-256032">
                        <a:spcBef>
                          <a:spcPts val="1000"/>
                        </a:spcBef>
                        <a:buClr>
                          <a:srgbClr val="007FA3"/>
                        </a:buClr>
                      </a:pPr>
                      <a:r>
                        <a:rPr lang="en-US" sz="1200" dirty="0">
                          <a:solidFill>
                            <a:schemeClr val="bg1"/>
                          </a:solidFill>
                        </a:rPr>
                        <a:t>Blank</a:t>
                      </a:r>
                      <a:endParaRPr lang="en-US" sz="1200" dirty="0"/>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7517913"/>
                  </a:ext>
                </a:extLst>
              </a:tr>
              <a:tr h="317986">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If not recycled, end up as garbage in landfills</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56032" indent="-256032">
                        <a:spcBef>
                          <a:spcPts val="1000"/>
                        </a:spcBef>
                        <a:buClr>
                          <a:srgbClr val="007FA3"/>
                        </a:buClr>
                      </a:pPr>
                      <a:r>
                        <a:rPr lang="en-US" sz="1200" dirty="0">
                          <a:solidFill>
                            <a:schemeClr val="bg1"/>
                          </a:solidFill>
                        </a:rPr>
                        <a:t>Blank</a:t>
                      </a:r>
                      <a:endParaRPr lang="en-US" sz="1200" dirty="0"/>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6563667"/>
                  </a:ext>
                </a:extLst>
              </a:tr>
              <a:tr h="181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Benefits to Consumers</a:t>
                      </a:r>
                      <a:endParaRPr lang="en-US" sz="1200" b="0" i="0" u="none" strike="noStrike" cap="none" baseline="0" dirty="0">
                        <a:solidFill>
                          <a:schemeClr val="tx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smtClean="0">
                          <a:solidFill>
                            <a:schemeClr val="bg1"/>
                          </a:solidFill>
                          <a:latin typeface="+mn-lt"/>
                          <a:ea typeface="+mn-ea"/>
                          <a:cs typeface="+mn-cs"/>
                          <a:sym typeface="Arial"/>
                        </a:rPr>
                        <a:t>Benefits to Consumers</a:t>
                      </a:r>
                      <a:endParaRPr lang="en-US" sz="1200" b="0" i="0" u="none" strike="noStrike" cap="none" baseline="0" dirty="0">
                        <a:solidFill>
                          <a:schemeClr val="bg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1327457"/>
                  </a:ext>
                </a:extLst>
              </a:tr>
              <a:tr h="317986">
                <a:tc>
                  <a:txBody>
                    <a:bodyPr/>
                    <a:lstStyle/>
                    <a:p>
                      <a:pPr marL="256032" indent="-256032">
                        <a:spcBef>
                          <a:spcPts val="1000"/>
                        </a:spcBef>
                        <a:buClr>
                          <a:srgbClr val="007FA3"/>
                        </a:buClr>
                        <a:buFont typeface="Arial" panose="020B0604020202020204" pitchFamily="34" charset="0"/>
                        <a:buChar char="•"/>
                      </a:pPr>
                      <a:r>
                        <a:rPr lang="en-US" sz="1200" b="0" i="0" u="none" strike="noStrike" cap="none" baseline="0" dirty="0">
                          <a:solidFill>
                            <a:schemeClr val="tx1"/>
                          </a:solidFill>
                          <a:latin typeface="+mn-lt"/>
                          <a:ea typeface="+mn-ea"/>
                          <a:cs typeface="+mn-cs"/>
                          <a:sym typeface="Arial"/>
                        </a:rPr>
                        <a:t>Packaging of bottled water may make it more convenient than tap water</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Available at the faucet</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603431489"/>
                  </a:ext>
                </a:extLst>
              </a:tr>
              <a:tr h="317986">
                <a:tc>
                  <a:txBody>
                    <a:bodyPr/>
                    <a:lstStyle/>
                    <a:p>
                      <a:pPr marL="0" marR="0" lvl="0" indent="0"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None/>
                        <a:tabLst/>
                        <a:defRPr/>
                      </a:pPr>
                      <a:r>
                        <a:rPr lang="en-US" sz="1200" dirty="0">
                          <a:solidFill>
                            <a:schemeClr val="bg1"/>
                          </a:solidFill>
                        </a:rPr>
                        <a:t>Blank</a:t>
                      </a:r>
                      <a:endParaRPr lang="en-US" sz="1200" b="0" i="0" u="none" strike="noStrike" cap="none" baseline="0" dirty="0">
                        <a:solidFill>
                          <a:schemeClr val="tx1"/>
                        </a:solidFill>
                        <a:latin typeface="+mn-lt"/>
                        <a:ea typeface="+mn-ea"/>
                        <a:cs typeface="+mn-cs"/>
                        <a:sym typeface="Arial"/>
                      </a:endParaRP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Often contains fluoride, which helps to prevent tooth decay</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888981936"/>
                  </a:ext>
                </a:extLst>
              </a:tr>
              <a:tr h="181851">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May taste better than tap water</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56032" marR="0" lvl="0" indent="-256032" algn="l" defTabSz="914400" rtl="0" eaLnBrk="1" fontAlgn="auto" latinLnBrk="0" hangingPunct="1">
                        <a:lnSpc>
                          <a:spcPct val="100000"/>
                        </a:lnSpc>
                        <a:spcBef>
                          <a:spcPts val="1000"/>
                        </a:spcBef>
                        <a:spcAft>
                          <a:spcPts val="0"/>
                        </a:spcAft>
                        <a:buClr>
                          <a:srgbClr val="007FA3"/>
                        </a:buClr>
                        <a:buSzTx/>
                        <a:buFont typeface="Arial" panose="020B0604020202020204" pitchFamily="34" charset="0"/>
                        <a:buChar char="•"/>
                        <a:tabLst/>
                        <a:defRPr/>
                      </a:pPr>
                      <a:r>
                        <a:rPr lang="en-US" sz="1200" b="0" i="0" u="none" strike="noStrike" cap="none" baseline="0" dirty="0">
                          <a:solidFill>
                            <a:schemeClr val="tx1"/>
                          </a:solidFill>
                          <a:latin typeface="+mn-lt"/>
                          <a:ea typeface="+mn-ea"/>
                          <a:cs typeface="+mn-cs"/>
                          <a:sym typeface="Arial"/>
                        </a:rPr>
                        <a:t>Doesn’t contain any added sugar or calories</a:t>
                      </a:r>
                    </a:p>
                  </a:txBody>
                  <a:tcPr marT="30707" marB="30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5938372"/>
                  </a:ext>
                </a:extLst>
              </a:tr>
            </a:tbl>
          </a:graphicData>
        </a:graphic>
      </p:graphicFrame>
      <p:pic>
        <p:nvPicPr>
          <p:cNvPr id="8" name="Picture 7" descr="Water bottles.">
            <a:extLst>
              <a:ext uri="{FF2B5EF4-FFF2-40B4-BE49-F238E27FC236}">
                <a16:creationId xmlns:a16="http://schemas.microsoft.com/office/drawing/2014/main" id="{009B4960-FD0D-4B0C-BC9A-3408F6A6DF43}"/>
              </a:ext>
            </a:extLst>
          </p:cNvPr>
          <p:cNvPicPr>
            <a:picLocks noChangeAspect="1"/>
          </p:cNvPicPr>
          <p:nvPr/>
        </p:nvPicPr>
        <p:blipFill rotWithShape="1">
          <a:blip r:embed="rId2"/>
          <a:srcRect b="4009"/>
          <a:stretch/>
        </p:blipFill>
        <p:spPr>
          <a:xfrm>
            <a:off x="7394035" y="3097903"/>
            <a:ext cx="1534987" cy="867232"/>
          </a:xfrm>
          <a:prstGeom prst="rect">
            <a:avLst/>
          </a:prstGeom>
        </p:spPr>
      </p:pic>
    </p:spTree>
    <p:extLst>
      <p:ext uri="{BB962C8B-B14F-4D97-AF65-F5344CB8AC3E}">
        <p14:creationId xmlns:p14="http://schemas.microsoft.com/office/powerpoint/2010/main" val="1868719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B1F49-6805-4A11-8D86-DA7DF80BF36A}"/>
              </a:ext>
            </a:extLst>
          </p:cNvPr>
          <p:cNvSpPr>
            <a:spLocks noGrp="1"/>
          </p:cNvSpPr>
          <p:nvPr>
            <p:ph type="title"/>
          </p:nvPr>
        </p:nvSpPr>
        <p:spPr/>
        <p:txBody>
          <a:bodyPr/>
          <a:lstStyle/>
          <a:p>
            <a:r>
              <a:rPr lang="en-US" sz="3400" dirty="0"/>
              <a:t>What Are Minerals and Why Do You Need Them? </a:t>
            </a:r>
            <a:r>
              <a:rPr lang="en-US" sz="2000" b="0" dirty="0"/>
              <a:t>(1 of 4)</a:t>
            </a:r>
          </a:p>
        </p:txBody>
      </p:sp>
      <p:sp>
        <p:nvSpPr>
          <p:cNvPr id="3" name="Content Placeholder 2">
            <a:extLst>
              <a:ext uri="{FF2B5EF4-FFF2-40B4-BE49-F238E27FC236}">
                <a16:creationId xmlns:a16="http://schemas.microsoft.com/office/drawing/2014/main" id="{22D8C1BD-A40B-4A4D-B8DA-0EA2C59D1154}"/>
              </a:ext>
            </a:extLst>
          </p:cNvPr>
          <p:cNvSpPr>
            <a:spLocks noGrp="1"/>
          </p:cNvSpPr>
          <p:nvPr>
            <p:ph sz="quarter" idx="13"/>
          </p:nvPr>
        </p:nvSpPr>
        <p:spPr>
          <a:xfrm>
            <a:off x="457199" y="1556326"/>
            <a:ext cx="8110729" cy="4434275"/>
          </a:xfrm>
        </p:spPr>
        <p:txBody>
          <a:bodyPr/>
          <a:lstStyle/>
          <a:p>
            <a:r>
              <a:rPr lang="en-US" b="1" dirty="0"/>
              <a:t>Inorganic </a:t>
            </a:r>
            <a:r>
              <a:rPr lang="en-US" dirty="0"/>
              <a:t>elements needed in relatively small amounts</a:t>
            </a:r>
          </a:p>
          <a:p>
            <a:r>
              <a:rPr lang="en-US" dirty="0"/>
              <a:t>Mineral absorption depends on </a:t>
            </a:r>
            <a:r>
              <a:rPr lang="en-US" b="1" dirty="0"/>
              <a:t>bioavailability</a:t>
            </a:r>
          </a:p>
          <a:p>
            <a:pPr lvl="1"/>
            <a:r>
              <a:rPr lang="en-US" dirty="0"/>
              <a:t>Some minerals compete for absorption: too much of one can decrease absorption of another</a:t>
            </a:r>
          </a:p>
          <a:p>
            <a:pPr lvl="2"/>
            <a:r>
              <a:rPr lang="en-US" dirty="0"/>
              <a:t>Example: excess zinc can reduce copper absorption</a:t>
            </a:r>
          </a:p>
          <a:p>
            <a:pPr lvl="1"/>
            <a:r>
              <a:rPr lang="en-US" dirty="0"/>
              <a:t>Some substances bind minerals, making them unavailable for absorption</a:t>
            </a:r>
          </a:p>
          <a:p>
            <a:pPr lvl="2"/>
            <a:r>
              <a:rPr lang="en-US" dirty="0"/>
              <a:t>Example: oxalates in spinach bind calcium</a:t>
            </a:r>
          </a:p>
        </p:txBody>
      </p:sp>
    </p:spTree>
    <p:extLst>
      <p:ext uri="{BB962C8B-B14F-4D97-AF65-F5344CB8AC3E}">
        <p14:creationId xmlns:p14="http://schemas.microsoft.com/office/powerpoint/2010/main" val="2740344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634B-ED8B-4CFC-BC25-105248AE3D2C}"/>
              </a:ext>
            </a:extLst>
          </p:cNvPr>
          <p:cNvSpPr>
            <a:spLocks noGrp="1"/>
          </p:cNvSpPr>
          <p:nvPr>
            <p:ph type="title"/>
          </p:nvPr>
        </p:nvSpPr>
        <p:spPr/>
        <p:txBody>
          <a:bodyPr/>
          <a:lstStyle/>
          <a:p>
            <a:r>
              <a:rPr lang="en-US" sz="3400" dirty="0"/>
              <a:t>Figure 8.10 The Amounts of Different Minerals in Your Body</a:t>
            </a:r>
          </a:p>
        </p:txBody>
      </p:sp>
      <p:pic>
        <p:nvPicPr>
          <p:cNvPr id="6" name="Picture 5" descr="A table is as follows.&#10;Mineral Grams in body&#10;Calcium 1000&#10;Phosphorus 780&#10;Potassium 140&#10;Sulfur 140&#10;Sodium 100&#10;Chloride 95&#10;Magnesium 19&#10;Iron 4.2&#10;Zinc 2.3&#10;Copper 0.07&#10;Iodine 0.02&#10;">
            <a:extLst>
              <a:ext uri="{FF2B5EF4-FFF2-40B4-BE49-F238E27FC236}">
                <a16:creationId xmlns:a16="http://schemas.microsoft.com/office/drawing/2014/main" id="{D5D7DFDC-36C7-431B-90A4-1C63A404C428}"/>
              </a:ext>
            </a:extLst>
          </p:cNvPr>
          <p:cNvPicPr>
            <a:picLocks noChangeAspect="1"/>
          </p:cNvPicPr>
          <p:nvPr/>
        </p:nvPicPr>
        <p:blipFill>
          <a:blip r:embed="rId2"/>
          <a:stretch>
            <a:fillRect/>
          </a:stretch>
        </p:blipFill>
        <p:spPr>
          <a:xfrm>
            <a:off x="1508508" y="1653774"/>
            <a:ext cx="6126984" cy="4595238"/>
          </a:xfrm>
          <a:prstGeom prst="rect">
            <a:avLst/>
          </a:prstGeom>
        </p:spPr>
      </p:pic>
    </p:spTree>
    <p:extLst>
      <p:ext uri="{BB962C8B-B14F-4D97-AF65-F5344CB8AC3E}">
        <p14:creationId xmlns:p14="http://schemas.microsoft.com/office/powerpoint/2010/main" val="1875577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B1F49-6805-4A11-8D86-DA7DF80BF36A}"/>
              </a:ext>
            </a:extLst>
          </p:cNvPr>
          <p:cNvSpPr>
            <a:spLocks noGrp="1"/>
          </p:cNvSpPr>
          <p:nvPr>
            <p:ph type="title"/>
          </p:nvPr>
        </p:nvSpPr>
        <p:spPr/>
        <p:txBody>
          <a:bodyPr/>
          <a:lstStyle/>
          <a:p>
            <a:r>
              <a:rPr lang="en-US" sz="3400" dirty="0"/>
              <a:t>What Are Minerals and Why Do You Need Them? </a:t>
            </a:r>
            <a:r>
              <a:rPr lang="en-US" sz="2000" b="0" dirty="0"/>
              <a:t>(2 of 4)</a:t>
            </a:r>
          </a:p>
        </p:txBody>
      </p:sp>
      <p:sp>
        <p:nvSpPr>
          <p:cNvPr id="3" name="Content Placeholder 2">
            <a:extLst>
              <a:ext uri="{FF2B5EF4-FFF2-40B4-BE49-F238E27FC236}">
                <a16:creationId xmlns:a16="http://schemas.microsoft.com/office/drawing/2014/main" id="{22D8C1BD-A40B-4A4D-B8DA-0EA2C59D1154}"/>
              </a:ext>
            </a:extLst>
          </p:cNvPr>
          <p:cNvSpPr>
            <a:spLocks noGrp="1"/>
          </p:cNvSpPr>
          <p:nvPr>
            <p:ph sz="quarter" idx="13"/>
          </p:nvPr>
        </p:nvSpPr>
        <p:spPr>
          <a:xfrm>
            <a:off x="457199" y="1556326"/>
            <a:ext cx="8425544" cy="4434275"/>
          </a:xfrm>
        </p:spPr>
        <p:txBody>
          <a:bodyPr/>
          <a:lstStyle/>
          <a:p>
            <a:r>
              <a:rPr lang="en-US" b="1" dirty="0"/>
              <a:t>Major minerals </a:t>
            </a:r>
            <a:r>
              <a:rPr lang="en-US" dirty="0"/>
              <a:t>(macrominerals): needed in amounts greater than 100 </a:t>
            </a:r>
            <a:r>
              <a:rPr lang="en-US" dirty="0" smtClean="0"/>
              <a:t>m</a:t>
            </a:r>
            <a:r>
              <a:rPr lang="en-US" sz="100" dirty="0" smtClean="0">
                <a:solidFill>
                  <a:schemeClr val="bg1"/>
                </a:solidFill>
              </a:rPr>
              <a:t>illi</a:t>
            </a:r>
            <a:r>
              <a:rPr lang="en-US" dirty="0" smtClean="0"/>
              <a:t>g</a:t>
            </a:r>
            <a:r>
              <a:rPr lang="en-US" sz="100" dirty="0" smtClean="0">
                <a:solidFill>
                  <a:schemeClr val="bg1"/>
                </a:solidFill>
              </a:rPr>
              <a:t>rams</a:t>
            </a:r>
            <a:r>
              <a:rPr lang="en-US" dirty="0" smtClean="0"/>
              <a:t>/day</a:t>
            </a:r>
            <a:endParaRPr lang="en-US" dirty="0"/>
          </a:p>
          <a:p>
            <a:r>
              <a:rPr lang="en-US" b="1" dirty="0"/>
              <a:t>Trace minerals </a:t>
            </a:r>
            <a:r>
              <a:rPr lang="en-US" dirty="0"/>
              <a:t>(microminerals): needed in amounts less than 20 </a:t>
            </a:r>
            <a:r>
              <a:rPr lang="en-US" dirty="0" smtClean="0"/>
              <a:t>m</a:t>
            </a:r>
            <a:r>
              <a:rPr lang="en-US" sz="100" dirty="0" smtClean="0">
                <a:solidFill>
                  <a:schemeClr val="bg1"/>
                </a:solidFill>
              </a:rPr>
              <a:t>illi</a:t>
            </a:r>
            <a:r>
              <a:rPr lang="en-US" dirty="0" smtClean="0"/>
              <a:t>g</a:t>
            </a:r>
            <a:r>
              <a:rPr lang="en-US" sz="100" dirty="0" smtClean="0">
                <a:solidFill>
                  <a:schemeClr val="bg1"/>
                </a:solidFill>
              </a:rPr>
              <a:t>rams</a:t>
            </a:r>
            <a:r>
              <a:rPr lang="en-US" dirty="0" smtClean="0"/>
              <a:t>/day</a:t>
            </a:r>
            <a:endParaRPr lang="en-US" dirty="0"/>
          </a:p>
          <a:p>
            <a:r>
              <a:rPr lang="en-US" dirty="0"/>
              <a:t>You need major minerals in larger amounts</a:t>
            </a:r>
          </a:p>
          <a:p>
            <a:pPr lvl="1"/>
            <a:r>
              <a:rPr lang="en-US" dirty="0"/>
              <a:t>Sodium, chloride, potassium, magnesium, sulfur play key roles in fluid balance</a:t>
            </a:r>
          </a:p>
          <a:p>
            <a:pPr lvl="1"/>
            <a:r>
              <a:rPr lang="en-US" dirty="0"/>
              <a:t>Calcium, phosphorus, magnesium work together to strengthen bones and teeth</a:t>
            </a:r>
          </a:p>
        </p:txBody>
      </p:sp>
    </p:spTree>
    <p:extLst>
      <p:ext uri="{BB962C8B-B14F-4D97-AF65-F5344CB8AC3E}">
        <p14:creationId xmlns:p14="http://schemas.microsoft.com/office/powerpoint/2010/main" val="3961849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B1F49-6805-4A11-8D86-DA7DF80BF36A}"/>
              </a:ext>
            </a:extLst>
          </p:cNvPr>
          <p:cNvSpPr>
            <a:spLocks noGrp="1"/>
          </p:cNvSpPr>
          <p:nvPr>
            <p:ph type="title"/>
          </p:nvPr>
        </p:nvSpPr>
        <p:spPr/>
        <p:txBody>
          <a:bodyPr/>
          <a:lstStyle/>
          <a:p>
            <a:r>
              <a:rPr lang="en-US" sz="3400" dirty="0"/>
              <a:t>What Are Minerals and Why Do You Need Them? </a:t>
            </a:r>
            <a:r>
              <a:rPr lang="en-US" sz="2000" b="0" dirty="0"/>
              <a:t>(3 of 4)</a:t>
            </a:r>
          </a:p>
        </p:txBody>
      </p:sp>
      <p:sp>
        <p:nvSpPr>
          <p:cNvPr id="3" name="Content Placeholder 2">
            <a:extLst>
              <a:ext uri="{FF2B5EF4-FFF2-40B4-BE49-F238E27FC236}">
                <a16:creationId xmlns:a16="http://schemas.microsoft.com/office/drawing/2014/main" id="{22D8C1BD-A40B-4A4D-B8DA-0EA2C59D1154}"/>
              </a:ext>
            </a:extLst>
          </p:cNvPr>
          <p:cNvSpPr>
            <a:spLocks noGrp="1"/>
          </p:cNvSpPr>
          <p:nvPr>
            <p:ph sz="quarter" idx="13"/>
          </p:nvPr>
        </p:nvSpPr>
        <p:spPr>
          <a:xfrm>
            <a:off x="457199" y="1556326"/>
            <a:ext cx="8425544" cy="4434275"/>
          </a:xfrm>
        </p:spPr>
        <p:txBody>
          <a:bodyPr/>
          <a:lstStyle/>
          <a:p>
            <a:r>
              <a:rPr lang="en-US" dirty="0"/>
              <a:t>Trace minerals are needed in small amounts</a:t>
            </a:r>
          </a:p>
          <a:p>
            <a:pPr lvl="1"/>
            <a:r>
              <a:rPr lang="en-US" dirty="0"/>
              <a:t>Play essential roles as important as major minerals</a:t>
            </a:r>
          </a:p>
          <a:p>
            <a:pPr lvl="1"/>
            <a:r>
              <a:rPr lang="en-US" dirty="0"/>
              <a:t>Chromium and iodine help certain hormones</a:t>
            </a:r>
          </a:p>
          <a:p>
            <a:pPr lvl="1"/>
            <a:r>
              <a:rPr lang="en-US" dirty="0"/>
              <a:t>Iron maintains healthy red blood cells</a:t>
            </a:r>
          </a:p>
          <a:p>
            <a:pPr lvl="1"/>
            <a:r>
              <a:rPr lang="en-US" dirty="0"/>
              <a:t>Fluoride protects teeth</a:t>
            </a:r>
          </a:p>
          <a:p>
            <a:pPr lvl="1"/>
            <a:r>
              <a:rPr lang="en-US" dirty="0"/>
              <a:t>Iron, zinc, copper, manganese, and molybdenum are cofactors that work with enzymes in critical chemical reactions</a:t>
            </a:r>
          </a:p>
        </p:txBody>
      </p:sp>
    </p:spTree>
    <p:extLst>
      <p:ext uri="{BB962C8B-B14F-4D97-AF65-F5344CB8AC3E}">
        <p14:creationId xmlns:p14="http://schemas.microsoft.com/office/powerpoint/2010/main" val="1948319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B1F49-6805-4A11-8D86-DA7DF80BF36A}"/>
              </a:ext>
            </a:extLst>
          </p:cNvPr>
          <p:cNvSpPr>
            <a:spLocks noGrp="1"/>
          </p:cNvSpPr>
          <p:nvPr>
            <p:ph type="title"/>
          </p:nvPr>
        </p:nvSpPr>
        <p:spPr/>
        <p:txBody>
          <a:bodyPr/>
          <a:lstStyle/>
          <a:p>
            <a:r>
              <a:rPr lang="en-US" sz="3400" dirty="0"/>
              <a:t>What Are Minerals and Why Do You Need Them? </a:t>
            </a:r>
            <a:r>
              <a:rPr lang="en-US" sz="2000" b="0" dirty="0"/>
              <a:t>(4 of 4)</a:t>
            </a:r>
          </a:p>
        </p:txBody>
      </p:sp>
      <p:sp>
        <p:nvSpPr>
          <p:cNvPr id="3" name="Content Placeholder 2">
            <a:extLst>
              <a:ext uri="{FF2B5EF4-FFF2-40B4-BE49-F238E27FC236}">
                <a16:creationId xmlns:a16="http://schemas.microsoft.com/office/drawing/2014/main" id="{22D8C1BD-A40B-4A4D-B8DA-0EA2C59D1154}"/>
              </a:ext>
            </a:extLst>
          </p:cNvPr>
          <p:cNvSpPr>
            <a:spLocks noGrp="1"/>
          </p:cNvSpPr>
          <p:nvPr>
            <p:ph sz="quarter" idx="13"/>
          </p:nvPr>
        </p:nvSpPr>
        <p:spPr>
          <a:xfrm>
            <a:off x="457199" y="1556326"/>
            <a:ext cx="8425544" cy="4434275"/>
          </a:xfrm>
        </p:spPr>
        <p:txBody>
          <a:bodyPr/>
          <a:lstStyle/>
          <a:p>
            <a:r>
              <a:rPr lang="en-US" dirty="0"/>
              <a:t>Overconsumption of minerals can be toxic</a:t>
            </a:r>
          </a:p>
          <a:p>
            <a:pPr lvl="1"/>
            <a:r>
              <a:rPr lang="en-US" dirty="0"/>
              <a:t>Difference between recommended and excessive amount may be minimal</a:t>
            </a:r>
          </a:p>
          <a:p>
            <a:pPr lvl="2"/>
            <a:r>
              <a:rPr lang="en-US" dirty="0"/>
              <a:t>Example: magnesium, which can cause gastrointestinal problems</a:t>
            </a:r>
          </a:p>
          <a:p>
            <a:r>
              <a:rPr lang="en-US" dirty="0"/>
              <a:t>Foods alone rarely provide excessive amounts</a:t>
            </a:r>
          </a:p>
          <a:p>
            <a:pPr lvl="1"/>
            <a:r>
              <a:rPr lang="en-US" dirty="0"/>
              <a:t>Problems usually arise with supplements</a:t>
            </a:r>
          </a:p>
          <a:p>
            <a:pPr lvl="1"/>
            <a:r>
              <a:rPr lang="en-US" dirty="0"/>
              <a:t>Another good reason to eat a varied diet</a:t>
            </a:r>
          </a:p>
        </p:txBody>
      </p:sp>
    </p:spTree>
    <p:extLst>
      <p:ext uri="{BB962C8B-B14F-4D97-AF65-F5344CB8AC3E}">
        <p14:creationId xmlns:p14="http://schemas.microsoft.com/office/powerpoint/2010/main" val="793089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7B210-468A-4904-AA86-881A1591AB13}"/>
              </a:ext>
            </a:extLst>
          </p:cNvPr>
          <p:cNvSpPr>
            <a:spLocks noGrp="1"/>
          </p:cNvSpPr>
          <p:nvPr>
            <p:ph type="title"/>
          </p:nvPr>
        </p:nvSpPr>
        <p:spPr/>
        <p:txBody>
          <a:bodyPr/>
          <a:lstStyle/>
          <a:p>
            <a:r>
              <a:rPr lang="en-US" sz="3400" dirty="0"/>
              <a:t>Figure 8.11 Minerals Are Found Widely in MyPlate</a:t>
            </a:r>
          </a:p>
        </p:txBody>
      </p:sp>
      <p:pic>
        <p:nvPicPr>
          <p:cNvPr id="6" name="Picture 5" descr="Vegetables contain potassium, calcium, magnesium, chromium, and manganese. Fruits contain potassium, calcium, manganese, and boron. Grains contain sodium, phosphorus, magnesium, iron, zinc, selenium, chromium, manganese. Protein contains sodium, phosphorus, magnesium, iron, copper, zinc, selenium. Dairy contains potassium, calcium, and phosphorus.">
            <a:extLst>
              <a:ext uri="{FF2B5EF4-FFF2-40B4-BE49-F238E27FC236}">
                <a16:creationId xmlns:a16="http://schemas.microsoft.com/office/drawing/2014/main" id="{808E7A6B-1B48-4FD1-B8CB-E57D6D2A682D}"/>
              </a:ext>
            </a:extLst>
          </p:cNvPr>
          <p:cNvPicPr>
            <a:picLocks noChangeAspect="1"/>
          </p:cNvPicPr>
          <p:nvPr/>
        </p:nvPicPr>
        <p:blipFill>
          <a:blip r:embed="rId2"/>
          <a:stretch>
            <a:fillRect/>
          </a:stretch>
        </p:blipFill>
        <p:spPr>
          <a:xfrm>
            <a:off x="1365711" y="1561622"/>
            <a:ext cx="6412577" cy="4749887"/>
          </a:xfrm>
          <a:prstGeom prst="rect">
            <a:avLst/>
          </a:prstGeom>
        </p:spPr>
      </p:pic>
    </p:spTree>
    <p:extLst>
      <p:ext uri="{BB962C8B-B14F-4D97-AF65-F5344CB8AC3E}">
        <p14:creationId xmlns:p14="http://schemas.microsoft.com/office/powerpoint/2010/main" val="3325458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DE248-C45E-4F82-AFCA-E9EF62E90543}"/>
              </a:ext>
            </a:extLst>
          </p:cNvPr>
          <p:cNvSpPr>
            <a:spLocks noGrp="1"/>
          </p:cNvSpPr>
          <p:nvPr>
            <p:ph type="title"/>
          </p:nvPr>
        </p:nvSpPr>
        <p:spPr/>
        <p:txBody>
          <a:bodyPr/>
          <a:lstStyle/>
          <a:p>
            <a:r>
              <a:rPr lang="en-US" sz="3400" dirty="0"/>
              <a:t>Table 8.1 Minerals at a Glance: Major Minerals </a:t>
            </a:r>
            <a:r>
              <a:rPr lang="en-US" sz="2000" b="0" dirty="0"/>
              <a:t>(1 of 2)</a:t>
            </a:r>
          </a:p>
        </p:txBody>
      </p:sp>
      <p:graphicFrame>
        <p:nvGraphicFramePr>
          <p:cNvPr id="4" name="Table 3">
            <a:extLst>
              <a:ext uri="{FF2B5EF4-FFF2-40B4-BE49-F238E27FC236}">
                <a16:creationId xmlns:a16="http://schemas.microsoft.com/office/drawing/2014/main" id="{D29352E4-7E78-4FB8-94E3-EE217ABEEF51}"/>
              </a:ext>
            </a:extLst>
          </p:cNvPr>
          <p:cNvGraphicFramePr>
            <a:graphicFrameLocks noGrp="1"/>
          </p:cNvGraphicFramePr>
          <p:nvPr>
            <p:extLst>
              <p:ext uri="{D42A27DB-BD31-4B8C-83A1-F6EECF244321}">
                <p14:modId xmlns:p14="http://schemas.microsoft.com/office/powerpoint/2010/main" val="690595404"/>
              </p:ext>
            </p:extLst>
          </p:nvPr>
        </p:nvGraphicFramePr>
        <p:xfrm>
          <a:off x="457200" y="1436301"/>
          <a:ext cx="8229600" cy="493776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412408119"/>
                    </a:ext>
                  </a:extLst>
                </a:gridCol>
                <a:gridCol w="1371600">
                  <a:extLst>
                    <a:ext uri="{9D8B030D-6E8A-4147-A177-3AD203B41FA5}">
                      <a16:colId xmlns:a16="http://schemas.microsoft.com/office/drawing/2014/main" val="1238724414"/>
                    </a:ext>
                  </a:extLst>
                </a:gridCol>
                <a:gridCol w="1371600">
                  <a:extLst>
                    <a:ext uri="{9D8B030D-6E8A-4147-A177-3AD203B41FA5}">
                      <a16:colId xmlns:a16="http://schemas.microsoft.com/office/drawing/2014/main" val="2195058336"/>
                    </a:ext>
                  </a:extLst>
                </a:gridCol>
                <a:gridCol w="1371600">
                  <a:extLst>
                    <a:ext uri="{9D8B030D-6E8A-4147-A177-3AD203B41FA5}">
                      <a16:colId xmlns:a16="http://schemas.microsoft.com/office/drawing/2014/main" val="4090628941"/>
                    </a:ext>
                  </a:extLst>
                </a:gridCol>
                <a:gridCol w="1371600">
                  <a:extLst>
                    <a:ext uri="{9D8B030D-6E8A-4147-A177-3AD203B41FA5}">
                      <a16:colId xmlns:a16="http://schemas.microsoft.com/office/drawing/2014/main" val="314201958"/>
                    </a:ext>
                  </a:extLst>
                </a:gridCol>
                <a:gridCol w="1371600">
                  <a:extLst>
                    <a:ext uri="{9D8B030D-6E8A-4147-A177-3AD203B41FA5}">
                      <a16:colId xmlns:a16="http://schemas.microsoft.com/office/drawing/2014/main" val="1801516273"/>
                    </a:ext>
                  </a:extLst>
                </a:gridCol>
              </a:tblGrid>
              <a:tr h="370840">
                <a:tc>
                  <a:txBody>
                    <a:bodyPr/>
                    <a:lstStyle/>
                    <a:p>
                      <a:r>
                        <a:rPr lang="en-US" sz="1200" b="1" i="0" u="none" strike="noStrike" cap="none" baseline="0" dirty="0">
                          <a:solidFill>
                            <a:schemeClr val="tx1"/>
                          </a:solidFill>
                          <a:latin typeface="+mn-lt"/>
                          <a:ea typeface="+mn-ea"/>
                          <a:cs typeface="+mn-cs"/>
                          <a:sym typeface="Arial"/>
                        </a:rPr>
                        <a:t>Major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R</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I, 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 Symptoms/ 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50201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Sodium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Major electrolyte outside the cell; helps regulate body water and blood pressure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1,500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Processed foods, table salt, meat, seafood, milk, cheese, eggs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Hypertension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2,300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Rare in individuals consuming a healthy diet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0186192"/>
                  </a:ext>
                </a:extLst>
              </a:tr>
              <a:tr h="267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Potassium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Major mineral inside the cell, needed for muscle contraction and nerve impulses; regulates body water and blood pressure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4,700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Potatoes, melons, citrus fruits, most fruits and vegetables, meat, milk, legumes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Hyperkalemia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Hypokalemia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074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Calcium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Formation of bones and teeth, muscle contraction and relaxation, blood clotting, heart and nerve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1,000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Milk and dairy products, leafy greens, broccoli, salmon, sardines, tofu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Hypercalcemia</a:t>
                      </a:r>
                    </a:p>
                    <a:p>
                      <a:r>
                        <a:rPr lang="en-US" sz="1200" b="0" i="0" u="none" strike="noStrike" cap="none" baseline="0" dirty="0">
                          <a:solidFill>
                            <a:schemeClr val="tx1"/>
                          </a:solidFill>
                          <a:latin typeface="+mn-lt"/>
                          <a:ea typeface="+mn-ea"/>
                          <a:cs typeface="+mn-cs"/>
                          <a:sym typeface="Arial"/>
                        </a:rPr>
                        <a:t>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2,500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Osteoporosis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3680981"/>
                  </a:ext>
                </a:extLst>
              </a:tr>
            </a:tbl>
          </a:graphicData>
        </a:graphic>
      </p:graphicFrame>
    </p:spTree>
    <p:extLst>
      <p:ext uri="{BB962C8B-B14F-4D97-AF65-F5344CB8AC3E}">
        <p14:creationId xmlns:p14="http://schemas.microsoft.com/office/powerpoint/2010/main" val="565714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DE248-C45E-4F82-AFCA-E9EF62E90543}"/>
              </a:ext>
            </a:extLst>
          </p:cNvPr>
          <p:cNvSpPr>
            <a:spLocks noGrp="1"/>
          </p:cNvSpPr>
          <p:nvPr>
            <p:ph type="title"/>
          </p:nvPr>
        </p:nvSpPr>
        <p:spPr/>
        <p:txBody>
          <a:bodyPr/>
          <a:lstStyle/>
          <a:p>
            <a:r>
              <a:rPr lang="en-US" sz="3400" dirty="0"/>
              <a:t>Table 8.1 Minerals at a Glance: Major Minerals </a:t>
            </a:r>
            <a:r>
              <a:rPr lang="en-US" sz="2000" b="0" dirty="0"/>
              <a:t>(2 of 2)</a:t>
            </a:r>
          </a:p>
        </p:txBody>
      </p:sp>
      <p:graphicFrame>
        <p:nvGraphicFramePr>
          <p:cNvPr id="4" name="Table 3">
            <a:extLst>
              <a:ext uri="{FF2B5EF4-FFF2-40B4-BE49-F238E27FC236}">
                <a16:creationId xmlns:a16="http://schemas.microsoft.com/office/drawing/2014/main" id="{D29352E4-7E78-4FB8-94E3-EE217ABEEF51}"/>
              </a:ext>
            </a:extLst>
          </p:cNvPr>
          <p:cNvGraphicFramePr>
            <a:graphicFrameLocks noGrp="1"/>
          </p:cNvGraphicFramePr>
          <p:nvPr>
            <p:extLst>
              <p:ext uri="{D42A27DB-BD31-4B8C-83A1-F6EECF244321}">
                <p14:modId xmlns:p14="http://schemas.microsoft.com/office/powerpoint/2010/main" val="3577311439"/>
              </p:ext>
            </p:extLst>
          </p:nvPr>
        </p:nvGraphicFramePr>
        <p:xfrm>
          <a:off x="457200" y="1454589"/>
          <a:ext cx="8229600" cy="484632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412408119"/>
                    </a:ext>
                  </a:extLst>
                </a:gridCol>
                <a:gridCol w="1371600">
                  <a:extLst>
                    <a:ext uri="{9D8B030D-6E8A-4147-A177-3AD203B41FA5}">
                      <a16:colId xmlns:a16="http://schemas.microsoft.com/office/drawing/2014/main" val="1238724414"/>
                    </a:ext>
                  </a:extLst>
                </a:gridCol>
                <a:gridCol w="1371600">
                  <a:extLst>
                    <a:ext uri="{9D8B030D-6E8A-4147-A177-3AD203B41FA5}">
                      <a16:colId xmlns:a16="http://schemas.microsoft.com/office/drawing/2014/main" val="2195058336"/>
                    </a:ext>
                  </a:extLst>
                </a:gridCol>
                <a:gridCol w="1371600">
                  <a:extLst>
                    <a:ext uri="{9D8B030D-6E8A-4147-A177-3AD203B41FA5}">
                      <a16:colId xmlns:a16="http://schemas.microsoft.com/office/drawing/2014/main" val="4090628941"/>
                    </a:ext>
                  </a:extLst>
                </a:gridCol>
                <a:gridCol w="1371600">
                  <a:extLst>
                    <a:ext uri="{9D8B030D-6E8A-4147-A177-3AD203B41FA5}">
                      <a16:colId xmlns:a16="http://schemas.microsoft.com/office/drawing/2014/main" val="314201958"/>
                    </a:ext>
                  </a:extLst>
                </a:gridCol>
                <a:gridCol w="1371600">
                  <a:extLst>
                    <a:ext uri="{9D8B030D-6E8A-4147-A177-3AD203B41FA5}">
                      <a16:colId xmlns:a16="http://schemas.microsoft.com/office/drawing/2014/main" val="1801516273"/>
                    </a:ext>
                  </a:extLst>
                </a:gridCol>
              </a:tblGrid>
              <a:tr h="370840">
                <a:tc>
                  <a:txBody>
                    <a:bodyPr/>
                    <a:lstStyle/>
                    <a:p>
                      <a:r>
                        <a:rPr lang="en-US" sz="1200" b="1" i="0" u="none" strike="noStrike" cap="none" baseline="0" dirty="0">
                          <a:solidFill>
                            <a:schemeClr val="tx1"/>
                          </a:solidFill>
                          <a:latin typeface="+mn-lt"/>
                          <a:ea typeface="+mn-ea"/>
                          <a:cs typeface="+mn-cs"/>
                          <a:sym typeface="Arial"/>
                        </a:rPr>
                        <a:t>Major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R</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I, 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 Symptoms/ 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50201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Phosphorus</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Formation of bones and</a:t>
                      </a:r>
                    </a:p>
                    <a:p>
                      <a:r>
                        <a:rPr lang="en-US" sz="1200" b="0" i="0" u="none" strike="noStrike" cap="none" baseline="0" dirty="0">
                          <a:solidFill>
                            <a:schemeClr val="tx1"/>
                          </a:solidFill>
                          <a:latin typeface="+mn-lt"/>
                          <a:ea typeface="+mn-ea"/>
                          <a:cs typeface="+mn-cs"/>
                          <a:sym typeface="Arial"/>
                        </a:rPr>
                        <a:t>teeth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700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fish, poultry, eggs, dairy, cereals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Hyperphosphatemia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4,000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Muscle weakness, bone pain, rickets, confusion, and death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0186192"/>
                  </a:ext>
                </a:extLst>
              </a:tr>
              <a:tr h="267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Magnesium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Participates in muscle</a:t>
                      </a:r>
                    </a:p>
                    <a:p>
                      <a:r>
                        <a:rPr lang="en-US" sz="1200" b="0" i="0" u="none" strike="noStrike" cap="none" baseline="0" dirty="0">
                          <a:solidFill>
                            <a:schemeClr val="tx1"/>
                          </a:solidFill>
                          <a:latin typeface="+mn-lt"/>
                          <a:ea typeface="+mn-ea"/>
                          <a:cs typeface="+mn-cs"/>
                          <a:sym typeface="Arial"/>
                        </a:rPr>
                        <a:t>contraction and nerve conduction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310 to 420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seafood, nuts, legumes, dairy, whole grains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Large intakes from supplements can cause diarrhea, cramps, and nausea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074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Chloride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Helps maintain fluid and acid-base balance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2,300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Found as sodium chloride in foods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3,600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36809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Sulfur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part of other compounds in body; helps give some amino acids their three- dimensional shape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Meats, fish, poultry, eggs, dairy foods,</a:t>
                      </a:r>
                    </a:p>
                    <a:p>
                      <a:r>
                        <a:rPr lang="en-US" sz="1200" b="0" i="0" u="none" strike="noStrike" cap="none" baseline="0" dirty="0">
                          <a:solidFill>
                            <a:schemeClr val="tx1"/>
                          </a:solidFill>
                          <a:latin typeface="+mn-lt"/>
                          <a:ea typeface="+mn-ea"/>
                          <a:cs typeface="+mn-cs"/>
                          <a:sym typeface="Arial"/>
                        </a:rPr>
                        <a:t>fruits, vegetables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883078"/>
                  </a:ext>
                </a:extLst>
              </a:tr>
            </a:tbl>
          </a:graphicData>
        </a:graphic>
      </p:graphicFrame>
    </p:spTree>
    <p:extLst>
      <p:ext uri="{BB962C8B-B14F-4D97-AF65-F5344CB8AC3E}">
        <p14:creationId xmlns:p14="http://schemas.microsoft.com/office/powerpoint/2010/main" val="4288372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C408-A3C1-4B31-9900-73375D11B35F}"/>
              </a:ext>
            </a:extLst>
          </p:cNvPr>
          <p:cNvSpPr>
            <a:spLocks noGrp="1"/>
          </p:cNvSpPr>
          <p:nvPr>
            <p:ph type="title"/>
          </p:nvPr>
        </p:nvSpPr>
        <p:spPr/>
        <p:txBody>
          <a:bodyPr/>
          <a:lstStyle/>
          <a:p>
            <a:r>
              <a:rPr lang="en-US" sz="3400" dirty="0"/>
              <a:t>Table 8.2 Minerals at a Glance: Trace Minerals </a:t>
            </a:r>
            <a:r>
              <a:rPr lang="en-US" sz="2000" b="0" dirty="0"/>
              <a:t>(1 of 3)</a:t>
            </a:r>
          </a:p>
        </p:txBody>
      </p:sp>
      <p:graphicFrame>
        <p:nvGraphicFramePr>
          <p:cNvPr id="4" name="Table 3">
            <a:extLst>
              <a:ext uri="{FF2B5EF4-FFF2-40B4-BE49-F238E27FC236}">
                <a16:creationId xmlns:a16="http://schemas.microsoft.com/office/drawing/2014/main" id="{ED1A83EB-960A-4E84-944C-F9C39C747EF7}"/>
              </a:ext>
            </a:extLst>
          </p:cNvPr>
          <p:cNvGraphicFramePr>
            <a:graphicFrameLocks noGrp="1"/>
          </p:cNvGraphicFramePr>
          <p:nvPr>
            <p:extLst>
              <p:ext uri="{D42A27DB-BD31-4B8C-83A1-F6EECF244321}">
                <p14:modId xmlns:p14="http://schemas.microsoft.com/office/powerpoint/2010/main" val="750267768"/>
              </p:ext>
            </p:extLst>
          </p:nvPr>
        </p:nvGraphicFramePr>
        <p:xfrm>
          <a:off x="457200" y="1440542"/>
          <a:ext cx="8229600" cy="429768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1921102409"/>
                    </a:ext>
                  </a:extLst>
                </a:gridCol>
                <a:gridCol w="1371600">
                  <a:extLst>
                    <a:ext uri="{9D8B030D-6E8A-4147-A177-3AD203B41FA5}">
                      <a16:colId xmlns:a16="http://schemas.microsoft.com/office/drawing/2014/main" val="4006986450"/>
                    </a:ext>
                  </a:extLst>
                </a:gridCol>
                <a:gridCol w="1371600">
                  <a:extLst>
                    <a:ext uri="{9D8B030D-6E8A-4147-A177-3AD203B41FA5}">
                      <a16:colId xmlns:a16="http://schemas.microsoft.com/office/drawing/2014/main" val="3875080951"/>
                    </a:ext>
                  </a:extLst>
                </a:gridCol>
                <a:gridCol w="1371600">
                  <a:extLst>
                    <a:ext uri="{9D8B030D-6E8A-4147-A177-3AD203B41FA5}">
                      <a16:colId xmlns:a16="http://schemas.microsoft.com/office/drawing/2014/main" val="1821959244"/>
                    </a:ext>
                  </a:extLst>
                </a:gridCol>
                <a:gridCol w="1371600">
                  <a:extLst>
                    <a:ext uri="{9D8B030D-6E8A-4147-A177-3AD203B41FA5}">
                      <a16:colId xmlns:a16="http://schemas.microsoft.com/office/drawing/2014/main" val="1603193049"/>
                    </a:ext>
                  </a:extLst>
                </a:gridCol>
                <a:gridCol w="1371600">
                  <a:extLst>
                    <a:ext uri="{9D8B030D-6E8A-4147-A177-3AD203B41FA5}">
                      <a16:colId xmlns:a16="http://schemas.microsoft.com/office/drawing/2014/main" val="8310279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Trace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DRI,</a:t>
                      </a:r>
                    </a:p>
                    <a:p>
                      <a:r>
                        <a:rPr lang="en-US" sz="1200" b="1" i="0" u="none" strike="noStrike" cap="none" baseline="0" dirty="0">
                          <a:solidFill>
                            <a:schemeClr val="tx1"/>
                          </a:solidFill>
                          <a:latin typeface="+mn-lt"/>
                          <a:ea typeface="+mn-ea"/>
                          <a:cs typeface="+mn-cs"/>
                          <a:sym typeface="Arial"/>
                        </a:rPr>
                        <a:t>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a:t>
                      </a:r>
                    </a:p>
                    <a:p>
                      <a:r>
                        <a:rPr lang="en-US" sz="1200" b="1" i="0" u="none" strike="noStrike" cap="none" baseline="0" dirty="0">
                          <a:solidFill>
                            <a:schemeClr val="tx1"/>
                          </a:solidFill>
                          <a:latin typeface="+mn-lt"/>
                          <a:ea typeface="+mn-ea"/>
                          <a:cs typeface="+mn-cs"/>
                          <a:sym typeface="Arial"/>
                        </a:rPr>
                        <a:t>Symptoms/</a:t>
                      </a:r>
                    </a:p>
                    <a:p>
                      <a:r>
                        <a:rPr lang="en-US" sz="1200" b="1" i="0" u="none" strike="noStrike" cap="none" baseline="0" dirty="0">
                          <a:solidFill>
                            <a:schemeClr val="tx1"/>
                          </a:solidFill>
                          <a:latin typeface="+mn-lt"/>
                          <a:ea typeface="+mn-ea"/>
                          <a:cs typeface="+mn-cs"/>
                          <a:sym typeface="Arial"/>
                        </a:rPr>
                        <a:t>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1589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Iron</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As a major component of hemoglobin and myoglobin, helps transport oxygen throughout the</a:t>
                      </a:r>
                    </a:p>
                    <a:p>
                      <a:r>
                        <a:rPr lang="en-US" sz="1200" b="0" i="0" u="none" strike="noStrike" cap="none" baseline="0" dirty="0">
                          <a:solidFill>
                            <a:schemeClr val="tx1"/>
                          </a:solidFill>
                          <a:latin typeface="+mn-lt"/>
                          <a:ea typeface="+mn-ea"/>
                          <a:cs typeface="+mn-cs"/>
                          <a:sym typeface="Arial"/>
                        </a:rPr>
                        <a:t>body; enhances brain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8 to 18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fish, poultry, enriched and fortified breads and cereals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Vomiting, nausea, diarrhea, constipation, organ damage including the kidney and liver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45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Fatigue, iron-deficiency anemia, growth retardation in infants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3211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Copper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component of several enzymes;</a:t>
                      </a:r>
                    </a:p>
                    <a:p>
                      <a:r>
                        <a:rPr lang="en-US" sz="1200" b="0" i="0" u="none" strike="noStrike" cap="none" baseline="0" dirty="0">
                          <a:solidFill>
                            <a:schemeClr val="tx1"/>
                          </a:solidFill>
                          <a:latin typeface="+mn-lt"/>
                          <a:ea typeface="+mn-ea"/>
                          <a:cs typeface="+mn-cs"/>
                          <a:sym typeface="Arial"/>
                        </a:rPr>
                        <a:t>involved in iron</a:t>
                      </a:r>
                    </a:p>
                    <a:p>
                      <a:r>
                        <a:rPr lang="en-US" sz="1200" b="0" i="0" u="none" strike="noStrike" cap="none" baseline="0" dirty="0">
                          <a:solidFill>
                            <a:schemeClr val="tx1"/>
                          </a:solidFill>
                          <a:latin typeface="+mn-lt"/>
                          <a:ea typeface="+mn-ea"/>
                          <a:cs typeface="+mn-cs"/>
                          <a:sym typeface="Arial"/>
                        </a:rPr>
                        <a:t>transport; needed for healthy connective tissue enzymes; role in blood clotting and a healthy immune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900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Organ meats, nuts, seeds, cocoa, whole grains, legumes, and shellfish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Vomiting, abdominal pain, nausea, diarrhea, liver damage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10,000 </a:t>
                      </a:r>
                      <a:r>
                        <a:rPr lang="el-GR" sz="1200" b="0" i="0" u="none" strike="noStrike" cap="none" baseline="0" dirty="0">
                          <a:solidFill>
                            <a:schemeClr val="tx1"/>
                          </a:solidFill>
                          <a:latin typeface="+mn-lt"/>
                          <a:ea typeface="+mn-ea"/>
                          <a:cs typeface="+mn-cs"/>
                          <a:sym typeface="Arial"/>
                        </a:rPr>
                        <a:t>μ</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Impaired growth and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576182"/>
                  </a:ext>
                </a:extLst>
              </a:tr>
            </a:tbl>
          </a:graphicData>
        </a:graphic>
      </p:graphicFrame>
    </p:spTree>
    <p:extLst>
      <p:ext uri="{BB962C8B-B14F-4D97-AF65-F5344CB8AC3E}">
        <p14:creationId xmlns:p14="http://schemas.microsoft.com/office/powerpoint/2010/main" val="2775702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C408-A3C1-4B31-9900-73375D11B35F}"/>
              </a:ext>
            </a:extLst>
          </p:cNvPr>
          <p:cNvSpPr>
            <a:spLocks noGrp="1"/>
          </p:cNvSpPr>
          <p:nvPr>
            <p:ph type="title"/>
          </p:nvPr>
        </p:nvSpPr>
        <p:spPr/>
        <p:txBody>
          <a:bodyPr/>
          <a:lstStyle/>
          <a:p>
            <a:r>
              <a:rPr lang="en-US" sz="3400" dirty="0"/>
              <a:t>Table 8.2 Minerals at a Glance: Trace Minerals </a:t>
            </a:r>
            <a:r>
              <a:rPr lang="en-US" sz="2000" b="0" dirty="0"/>
              <a:t>(2 of 3)</a:t>
            </a:r>
          </a:p>
        </p:txBody>
      </p:sp>
      <p:graphicFrame>
        <p:nvGraphicFramePr>
          <p:cNvPr id="4" name="Table 3">
            <a:extLst>
              <a:ext uri="{FF2B5EF4-FFF2-40B4-BE49-F238E27FC236}">
                <a16:creationId xmlns:a16="http://schemas.microsoft.com/office/drawing/2014/main" id="{ED1A83EB-960A-4E84-944C-F9C39C747EF7}"/>
              </a:ext>
            </a:extLst>
          </p:cNvPr>
          <p:cNvGraphicFramePr>
            <a:graphicFrameLocks noGrp="1"/>
          </p:cNvGraphicFramePr>
          <p:nvPr>
            <p:extLst>
              <p:ext uri="{D42A27DB-BD31-4B8C-83A1-F6EECF244321}">
                <p14:modId xmlns:p14="http://schemas.microsoft.com/office/powerpoint/2010/main" val="2010772808"/>
              </p:ext>
            </p:extLst>
          </p:nvPr>
        </p:nvGraphicFramePr>
        <p:xfrm>
          <a:off x="457200" y="1440542"/>
          <a:ext cx="8229600" cy="438912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1921102409"/>
                    </a:ext>
                  </a:extLst>
                </a:gridCol>
                <a:gridCol w="1371600">
                  <a:extLst>
                    <a:ext uri="{9D8B030D-6E8A-4147-A177-3AD203B41FA5}">
                      <a16:colId xmlns:a16="http://schemas.microsoft.com/office/drawing/2014/main" val="4006986450"/>
                    </a:ext>
                  </a:extLst>
                </a:gridCol>
                <a:gridCol w="1371600">
                  <a:extLst>
                    <a:ext uri="{9D8B030D-6E8A-4147-A177-3AD203B41FA5}">
                      <a16:colId xmlns:a16="http://schemas.microsoft.com/office/drawing/2014/main" val="3875080951"/>
                    </a:ext>
                  </a:extLst>
                </a:gridCol>
                <a:gridCol w="1371600">
                  <a:extLst>
                    <a:ext uri="{9D8B030D-6E8A-4147-A177-3AD203B41FA5}">
                      <a16:colId xmlns:a16="http://schemas.microsoft.com/office/drawing/2014/main" val="1821959244"/>
                    </a:ext>
                  </a:extLst>
                </a:gridCol>
                <a:gridCol w="1371600">
                  <a:extLst>
                    <a:ext uri="{9D8B030D-6E8A-4147-A177-3AD203B41FA5}">
                      <a16:colId xmlns:a16="http://schemas.microsoft.com/office/drawing/2014/main" val="1603193049"/>
                    </a:ext>
                  </a:extLst>
                </a:gridCol>
                <a:gridCol w="1371600">
                  <a:extLst>
                    <a:ext uri="{9D8B030D-6E8A-4147-A177-3AD203B41FA5}">
                      <a16:colId xmlns:a16="http://schemas.microsoft.com/office/drawing/2014/main" val="8310279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Trace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DRI,</a:t>
                      </a:r>
                    </a:p>
                    <a:p>
                      <a:r>
                        <a:rPr lang="en-US" sz="1200" b="1" i="0" u="none" strike="noStrike" cap="none" baseline="0" dirty="0">
                          <a:solidFill>
                            <a:schemeClr val="tx1"/>
                          </a:solidFill>
                          <a:latin typeface="+mn-lt"/>
                          <a:ea typeface="+mn-ea"/>
                          <a:cs typeface="+mn-cs"/>
                          <a:sym typeface="Arial"/>
                        </a:rPr>
                        <a:t>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a:t>
                      </a:r>
                    </a:p>
                    <a:p>
                      <a:r>
                        <a:rPr lang="en-US" sz="1200" b="1" i="0" u="none" strike="noStrike" cap="none" baseline="0" dirty="0">
                          <a:solidFill>
                            <a:schemeClr val="tx1"/>
                          </a:solidFill>
                          <a:latin typeface="+mn-lt"/>
                          <a:ea typeface="+mn-ea"/>
                          <a:cs typeface="+mn-cs"/>
                          <a:sym typeface="Arial"/>
                        </a:rPr>
                        <a:t>Symptoms/</a:t>
                      </a:r>
                    </a:p>
                    <a:p>
                      <a:r>
                        <a:rPr lang="en-US" sz="1200" b="1" i="0" u="none" strike="noStrike" cap="none" baseline="0" dirty="0">
                          <a:solidFill>
                            <a:schemeClr val="tx1"/>
                          </a:solidFill>
                          <a:latin typeface="+mn-lt"/>
                          <a:ea typeface="+mn-ea"/>
                          <a:cs typeface="+mn-cs"/>
                          <a:sym typeface="Arial"/>
                        </a:rPr>
                        <a:t>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158947"/>
                  </a:ext>
                </a:extLst>
              </a:tr>
              <a:tr h="370840">
                <a:tc>
                  <a:txBody>
                    <a:bodyPr/>
                    <a:lstStyle/>
                    <a:p>
                      <a:r>
                        <a:rPr lang="en-US" sz="1200" b="1" i="0" u="none" strike="noStrike" cap="none" baseline="0" dirty="0">
                          <a:solidFill>
                            <a:schemeClr val="tx1"/>
                          </a:solidFill>
                          <a:latin typeface="+mn-lt"/>
                          <a:ea typeface="+mn-ea"/>
                          <a:cs typeface="+mn-cs"/>
                          <a:sym typeface="Arial"/>
                        </a:rPr>
                        <a:t>Zinc</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Cofactor for several enzymes; D</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N</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 and R</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N</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 synthesis;</a:t>
                      </a:r>
                    </a:p>
                    <a:p>
                      <a:r>
                        <a:rPr lang="en-US" sz="1200" b="0" i="0" u="none" strike="noStrike" cap="none" baseline="0" dirty="0">
                          <a:solidFill>
                            <a:schemeClr val="tx1"/>
                          </a:solidFill>
                          <a:latin typeface="+mn-lt"/>
                          <a:ea typeface="+mn-ea"/>
                          <a:cs typeface="+mn-cs"/>
                          <a:sym typeface="Arial"/>
                        </a:rPr>
                        <a:t>needed for a healthy immune system, wound healing, and</a:t>
                      </a:r>
                    </a:p>
                    <a:p>
                      <a:r>
                        <a:rPr lang="en-US" sz="1200" b="0" i="0" u="none" strike="noStrike" cap="none" baseline="0" dirty="0">
                          <a:solidFill>
                            <a:schemeClr val="tx1"/>
                          </a:solidFill>
                          <a:latin typeface="+mn-lt"/>
                          <a:ea typeface="+mn-ea"/>
                          <a:cs typeface="+mn-cs"/>
                          <a:sym typeface="Arial"/>
                        </a:rPr>
                        <a:t>taste acuity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8 to 11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poultry, seafood, whole grains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Nausea, vomiting, cramps, diarrhea, impaired immune function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Skin rash and hair loss, diarrhea, loss of taste and smell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3211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Selenium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component</a:t>
                      </a:r>
                    </a:p>
                    <a:p>
                      <a:r>
                        <a:rPr lang="en-US" sz="1200" b="0" i="0" u="none" strike="noStrike" cap="none" baseline="0" dirty="0">
                          <a:solidFill>
                            <a:schemeClr val="tx1"/>
                          </a:solidFill>
                          <a:latin typeface="+mn-lt"/>
                          <a:ea typeface="+mn-ea"/>
                          <a:cs typeface="+mn-cs"/>
                          <a:sym typeface="Arial"/>
                        </a:rPr>
                        <a:t>of enzymes;</a:t>
                      </a:r>
                    </a:p>
                    <a:p>
                      <a:r>
                        <a:rPr lang="en-US" sz="1200" b="0" i="0" u="none" strike="noStrike" cap="none" baseline="0" dirty="0">
                          <a:solidFill>
                            <a:schemeClr val="tx1"/>
                          </a:solidFill>
                          <a:latin typeface="+mn-lt"/>
                          <a:ea typeface="+mn-ea"/>
                          <a:cs typeface="+mn-cs"/>
                          <a:sym typeface="Arial"/>
                        </a:rPr>
                        <a:t>antioxidant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55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seafood, fish, eggs, whole grains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Selenosis, brittle hair and nails, skin rash, garlic breath odor, fatigue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400 </a:t>
                      </a:r>
                      <a:r>
                        <a:rPr lang="el-GR" sz="1200" b="0" i="0" u="none" strike="noStrike" cap="none" baseline="0" dirty="0">
                          <a:solidFill>
                            <a:schemeClr val="tx1"/>
                          </a:solidFill>
                          <a:latin typeface="+mn-lt"/>
                          <a:ea typeface="+mn-ea"/>
                          <a:cs typeface="+mn-cs"/>
                          <a:sym typeface="Arial"/>
                        </a:rPr>
                        <a:t>μ</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Keshan disease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5761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Fluoride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Makes teeth</a:t>
                      </a:r>
                    </a:p>
                    <a:p>
                      <a:r>
                        <a:rPr lang="en-US" sz="1200" b="0" i="0" u="none" strike="noStrike" cap="none" baseline="0" dirty="0">
                          <a:solidFill>
                            <a:schemeClr val="tx1"/>
                          </a:solidFill>
                          <a:latin typeface="+mn-lt"/>
                          <a:ea typeface="+mn-ea"/>
                          <a:cs typeface="+mn-cs"/>
                          <a:sym typeface="Arial"/>
                        </a:rPr>
                        <a:t>stronger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3 to 4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Fluoridated water, tea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Fluorosis in teeth and skeletal</a:t>
                      </a:r>
                    </a:p>
                    <a:p>
                      <a:r>
                        <a:rPr lang="en-US" sz="1200" b="0" i="0" u="none" strike="noStrike" cap="none" baseline="0" dirty="0">
                          <a:solidFill>
                            <a:schemeClr val="tx1"/>
                          </a:solidFill>
                          <a:latin typeface="+mn-lt"/>
                          <a:ea typeface="+mn-ea"/>
                          <a:cs typeface="+mn-cs"/>
                          <a:sym typeface="Arial"/>
                        </a:rPr>
                        <a:t>fluorosis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Increased</a:t>
                      </a:r>
                    </a:p>
                    <a:p>
                      <a:r>
                        <a:rPr lang="en-US" sz="1200" b="0" i="0" u="none" strike="noStrike" cap="none" baseline="0" dirty="0">
                          <a:solidFill>
                            <a:schemeClr val="tx1"/>
                          </a:solidFill>
                          <a:latin typeface="+mn-lt"/>
                          <a:ea typeface="+mn-ea"/>
                          <a:cs typeface="+mn-cs"/>
                          <a:sym typeface="Arial"/>
                        </a:rPr>
                        <a:t>susceptibility to dental caries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254422"/>
                  </a:ext>
                </a:extLst>
              </a:tr>
            </a:tbl>
          </a:graphicData>
        </a:graphic>
      </p:graphicFrame>
    </p:spTree>
    <p:extLst>
      <p:ext uri="{BB962C8B-B14F-4D97-AF65-F5344CB8AC3E}">
        <p14:creationId xmlns:p14="http://schemas.microsoft.com/office/powerpoint/2010/main" val="3062256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C408-A3C1-4B31-9900-73375D11B35F}"/>
              </a:ext>
            </a:extLst>
          </p:cNvPr>
          <p:cNvSpPr>
            <a:spLocks noGrp="1"/>
          </p:cNvSpPr>
          <p:nvPr>
            <p:ph type="title"/>
          </p:nvPr>
        </p:nvSpPr>
        <p:spPr/>
        <p:txBody>
          <a:bodyPr/>
          <a:lstStyle/>
          <a:p>
            <a:r>
              <a:rPr lang="en-US" sz="3400" dirty="0"/>
              <a:t>Table 8.2 Minerals at a Glance: Trace Minerals </a:t>
            </a:r>
            <a:r>
              <a:rPr lang="en-US" sz="2000" b="0" dirty="0"/>
              <a:t>(3 of 3)</a:t>
            </a:r>
          </a:p>
        </p:txBody>
      </p:sp>
      <p:graphicFrame>
        <p:nvGraphicFramePr>
          <p:cNvPr id="4" name="Table 3">
            <a:extLst>
              <a:ext uri="{FF2B5EF4-FFF2-40B4-BE49-F238E27FC236}">
                <a16:creationId xmlns:a16="http://schemas.microsoft.com/office/drawing/2014/main" id="{ED1A83EB-960A-4E84-944C-F9C39C747EF7}"/>
              </a:ext>
            </a:extLst>
          </p:cNvPr>
          <p:cNvGraphicFramePr>
            <a:graphicFrameLocks noGrp="1"/>
          </p:cNvGraphicFramePr>
          <p:nvPr>
            <p:extLst>
              <p:ext uri="{D42A27DB-BD31-4B8C-83A1-F6EECF244321}">
                <p14:modId xmlns:p14="http://schemas.microsoft.com/office/powerpoint/2010/main" val="3739993718"/>
              </p:ext>
            </p:extLst>
          </p:nvPr>
        </p:nvGraphicFramePr>
        <p:xfrm>
          <a:off x="457200" y="1440542"/>
          <a:ext cx="8229600" cy="4311033"/>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1921102409"/>
                    </a:ext>
                  </a:extLst>
                </a:gridCol>
                <a:gridCol w="1371600">
                  <a:extLst>
                    <a:ext uri="{9D8B030D-6E8A-4147-A177-3AD203B41FA5}">
                      <a16:colId xmlns:a16="http://schemas.microsoft.com/office/drawing/2014/main" val="4006986450"/>
                    </a:ext>
                  </a:extLst>
                </a:gridCol>
                <a:gridCol w="1371600">
                  <a:extLst>
                    <a:ext uri="{9D8B030D-6E8A-4147-A177-3AD203B41FA5}">
                      <a16:colId xmlns:a16="http://schemas.microsoft.com/office/drawing/2014/main" val="3875080951"/>
                    </a:ext>
                  </a:extLst>
                </a:gridCol>
                <a:gridCol w="1371600">
                  <a:extLst>
                    <a:ext uri="{9D8B030D-6E8A-4147-A177-3AD203B41FA5}">
                      <a16:colId xmlns:a16="http://schemas.microsoft.com/office/drawing/2014/main" val="1821959244"/>
                    </a:ext>
                  </a:extLst>
                </a:gridCol>
                <a:gridCol w="1371600">
                  <a:extLst>
                    <a:ext uri="{9D8B030D-6E8A-4147-A177-3AD203B41FA5}">
                      <a16:colId xmlns:a16="http://schemas.microsoft.com/office/drawing/2014/main" val="1603193049"/>
                    </a:ext>
                  </a:extLst>
                </a:gridCol>
                <a:gridCol w="1371600">
                  <a:extLst>
                    <a:ext uri="{9D8B030D-6E8A-4147-A177-3AD203B41FA5}">
                      <a16:colId xmlns:a16="http://schemas.microsoft.com/office/drawing/2014/main" val="831027986"/>
                    </a:ext>
                  </a:extLst>
                </a:gridCol>
              </a:tblGrid>
              <a:tr h="773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Trace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DRI,</a:t>
                      </a:r>
                    </a:p>
                    <a:p>
                      <a:r>
                        <a:rPr lang="en-US" sz="1200" b="1" i="0" u="none" strike="noStrike" cap="none" baseline="0" dirty="0">
                          <a:solidFill>
                            <a:schemeClr val="tx1"/>
                          </a:solidFill>
                          <a:latin typeface="+mn-lt"/>
                          <a:ea typeface="+mn-ea"/>
                          <a:cs typeface="+mn-cs"/>
                          <a:sym typeface="Arial"/>
                        </a:rPr>
                        <a:t>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a:t>
                      </a:r>
                    </a:p>
                    <a:p>
                      <a:r>
                        <a:rPr lang="en-US" sz="1200" b="1" i="0" u="none" strike="noStrike" cap="none" baseline="0" dirty="0">
                          <a:solidFill>
                            <a:schemeClr val="tx1"/>
                          </a:solidFill>
                          <a:latin typeface="+mn-lt"/>
                          <a:ea typeface="+mn-ea"/>
                          <a:cs typeface="+mn-cs"/>
                          <a:sym typeface="Arial"/>
                        </a:rPr>
                        <a:t>Symptoms/</a:t>
                      </a:r>
                    </a:p>
                    <a:p>
                      <a:r>
                        <a:rPr lang="en-US" sz="1200" b="1" i="0" u="none" strike="noStrike" cap="none" baseline="0" dirty="0">
                          <a:solidFill>
                            <a:schemeClr val="tx1"/>
                          </a:solidFill>
                          <a:latin typeface="+mn-lt"/>
                          <a:ea typeface="+mn-ea"/>
                          <a:cs typeface="+mn-cs"/>
                          <a:sym typeface="Arial"/>
                        </a:rPr>
                        <a:t>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158947"/>
                  </a:ext>
                </a:extLst>
              </a:tr>
              <a:tr h="773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Chromium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Improves insulin response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20 to 35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Pork, egg yolks, whole grains, nuts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Unconfirmed</a:t>
                      </a:r>
                    </a:p>
                    <a:p>
                      <a:r>
                        <a:rPr lang="en-US" sz="1200" b="0" i="0" u="none" strike="noStrike" cap="none" baseline="0" dirty="0">
                          <a:solidFill>
                            <a:schemeClr val="tx1"/>
                          </a:solidFill>
                          <a:latin typeface="+mn-lt"/>
                          <a:ea typeface="+mn-ea"/>
                          <a:cs typeface="+mn-cs"/>
                          <a:sym typeface="Arial"/>
                        </a:rPr>
                        <a:t>toxicity effects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Potential increase of</a:t>
                      </a:r>
                    </a:p>
                    <a:p>
                      <a:r>
                        <a:rPr lang="en-US" sz="1200" b="0" i="0" u="none" strike="noStrike" cap="none" baseline="0" dirty="0">
                          <a:solidFill>
                            <a:schemeClr val="tx1"/>
                          </a:solidFill>
                          <a:latin typeface="+mn-lt"/>
                          <a:ea typeface="+mn-ea"/>
                          <a:cs typeface="+mn-cs"/>
                          <a:sym typeface="Arial"/>
                        </a:rPr>
                        <a:t>insulin resistance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321157"/>
                  </a:ext>
                </a:extLst>
              </a:tr>
              <a:tr h="994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Iodine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Component of a thyroid</a:t>
                      </a:r>
                    </a:p>
                    <a:p>
                      <a:r>
                        <a:rPr lang="en-US" sz="1200" b="0" i="0" u="none" strike="noStrike" cap="none" baseline="0" dirty="0">
                          <a:solidFill>
                            <a:schemeClr val="tx1"/>
                          </a:solidFill>
                          <a:latin typeface="+mn-lt"/>
                          <a:ea typeface="+mn-ea"/>
                          <a:cs typeface="+mn-cs"/>
                          <a:sym typeface="Arial"/>
                        </a:rPr>
                        <a:t>hormone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150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Iodized salt,</a:t>
                      </a:r>
                    </a:p>
                    <a:p>
                      <a:r>
                        <a:rPr lang="en-US" sz="1200" b="0" i="0" u="none" strike="noStrike" cap="none" baseline="0" dirty="0">
                          <a:solidFill>
                            <a:schemeClr val="tx1"/>
                          </a:solidFill>
                          <a:latin typeface="+mn-lt"/>
                          <a:ea typeface="+mn-ea"/>
                          <a:cs typeface="+mn-cs"/>
                          <a:sym typeface="Arial"/>
                        </a:rPr>
                        <a:t>seafood, dairy</a:t>
                      </a:r>
                    </a:p>
                    <a:p>
                      <a:r>
                        <a:rPr lang="en-US" sz="1200" b="0" i="0" u="none" strike="noStrike" cap="none" baseline="0" dirty="0">
                          <a:solidFill>
                            <a:schemeClr val="tx1"/>
                          </a:solidFill>
                          <a:latin typeface="+mn-lt"/>
                          <a:ea typeface="+mn-ea"/>
                          <a:cs typeface="+mn-cs"/>
                          <a:sym typeface="Arial"/>
                        </a:rPr>
                        <a:t>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Impaired functioning of</a:t>
                      </a:r>
                    </a:p>
                    <a:p>
                      <a:r>
                        <a:rPr lang="en-US" sz="1200" b="0" i="0" u="none" strike="noStrike" cap="none" baseline="0" dirty="0">
                          <a:solidFill>
                            <a:schemeClr val="tx1"/>
                          </a:solidFill>
                          <a:latin typeface="+mn-lt"/>
                          <a:ea typeface="+mn-ea"/>
                          <a:cs typeface="+mn-cs"/>
                          <a:sym typeface="Arial"/>
                        </a:rPr>
                        <a:t>thyroid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1,100 </a:t>
                      </a:r>
                      <a:r>
                        <a:rPr lang="el-GR" sz="1200" b="0" i="0" u="none" strike="noStrike" cap="none" baseline="0" dirty="0">
                          <a:solidFill>
                            <a:schemeClr val="tx1"/>
                          </a:solidFill>
                          <a:latin typeface="+mn-lt"/>
                          <a:ea typeface="+mn-ea"/>
                          <a:cs typeface="+mn-cs"/>
                          <a:sym typeface="Arial"/>
                        </a:rPr>
                        <a:t>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Goiter, congenital hypothyroidism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576182"/>
                  </a:ext>
                </a:extLst>
              </a:tr>
              <a:tr h="994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Manganese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Cofactor involved in</a:t>
                      </a:r>
                    </a:p>
                    <a:p>
                      <a:r>
                        <a:rPr lang="en-US" sz="1200" b="0" i="0" u="none" strike="noStrike" cap="none" baseline="0" dirty="0">
                          <a:solidFill>
                            <a:schemeClr val="tx1"/>
                          </a:solidFill>
                          <a:latin typeface="+mn-lt"/>
                          <a:ea typeface="+mn-ea"/>
                          <a:cs typeface="+mn-cs"/>
                          <a:sym typeface="Arial"/>
                        </a:rPr>
                        <a:t>metabolism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1.8 to 2.3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Beans, oats, nuts, tea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Abnormal central nervous system effects</a:t>
                      </a:r>
                    </a:p>
                    <a:p>
                      <a:r>
                        <a:rPr lang="en-US" sz="1200" b="0" i="0" u="none" strike="noStrike" cap="none" baseline="0" dirty="0">
                          <a:solidFill>
                            <a:schemeClr val="tx1"/>
                          </a:solidFill>
                          <a:latin typeface="+mn-lt"/>
                          <a:ea typeface="+mn-ea"/>
                          <a:cs typeface="+mn-cs"/>
                          <a:sym typeface="Arial"/>
                        </a:rPr>
                        <a:t>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11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Deficiency rare; rash and scaly skin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254422"/>
                  </a:ext>
                </a:extLst>
              </a:tr>
              <a:tr h="773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Molybdenum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Cofactor for a variety of enzymes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45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Legumes, nuts, leafy vegetables, dairy, cereals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Unknown in</a:t>
                      </a:r>
                    </a:p>
                    <a:p>
                      <a:r>
                        <a:rPr lang="en-US" sz="1200" b="0" i="0" u="none" strike="noStrike" cap="none" baseline="0" dirty="0">
                          <a:solidFill>
                            <a:schemeClr val="tx1"/>
                          </a:solidFill>
                          <a:latin typeface="+mn-lt"/>
                          <a:ea typeface="+mn-ea"/>
                          <a:cs typeface="+mn-cs"/>
                          <a:sym typeface="Arial"/>
                        </a:rPr>
                        <a:t>humans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2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Unknown in humans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8939607"/>
                  </a:ext>
                </a:extLst>
              </a:tr>
            </a:tbl>
          </a:graphicData>
        </a:graphic>
      </p:graphicFrame>
    </p:spTree>
    <p:extLst>
      <p:ext uri="{BB962C8B-B14F-4D97-AF65-F5344CB8AC3E}">
        <p14:creationId xmlns:p14="http://schemas.microsoft.com/office/powerpoint/2010/main" val="2480243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4B7F8-6958-45FC-99EC-CC5B9CD7FA5F}"/>
              </a:ext>
            </a:extLst>
          </p:cNvPr>
          <p:cNvSpPr>
            <a:spLocks noGrp="1"/>
          </p:cNvSpPr>
          <p:nvPr>
            <p:ph type="title"/>
          </p:nvPr>
        </p:nvSpPr>
        <p:spPr/>
        <p:txBody>
          <a:bodyPr/>
          <a:lstStyle/>
          <a:p>
            <a:r>
              <a:rPr lang="en-US" dirty="0"/>
              <a:t>Exploring Sodium </a:t>
            </a:r>
            <a:r>
              <a:rPr lang="en-US" sz="2000" b="0" dirty="0"/>
              <a:t>(1 of 3)</a:t>
            </a:r>
          </a:p>
        </p:txBody>
      </p:sp>
      <p:sp>
        <p:nvSpPr>
          <p:cNvPr id="3" name="Content Placeholder 2">
            <a:extLst>
              <a:ext uri="{FF2B5EF4-FFF2-40B4-BE49-F238E27FC236}">
                <a16:creationId xmlns:a16="http://schemas.microsoft.com/office/drawing/2014/main" id="{45D7A192-6B1B-42EC-AD95-FD71123F1499}"/>
              </a:ext>
            </a:extLst>
          </p:cNvPr>
          <p:cNvSpPr>
            <a:spLocks noGrp="1"/>
          </p:cNvSpPr>
          <p:nvPr>
            <p:ph sz="quarter" idx="13"/>
          </p:nvPr>
        </p:nvSpPr>
        <p:spPr/>
        <p:txBody>
          <a:bodyPr/>
          <a:lstStyle/>
          <a:p>
            <a:r>
              <a:rPr lang="en-US" dirty="0"/>
              <a:t>What are sodium and salt?</a:t>
            </a:r>
          </a:p>
          <a:p>
            <a:pPr lvl="1"/>
            <a:r>
              <a:rPr lang="en-US" dirty="0"/>
              <a:t>Sodium is an electrolyte (charged ion) in blood and in the fluid surrounding cells</a:t>
            </a:r>
          </a:p>
          <a:p>
            <a:pPr lvl="1"/>
            <a:r>
              <a:rPr lang="en-US" dirty="0"/>
              <a:t>About 90 percent of sodium consumed is in form of sodium chloride, table salt</a:t>
            </a:r>
          </a:p>
          <a:p>
            <a:r>
              <a:rPr lang="en-US" dirty="0"/>
              <a:t>Functions: chief role is regulation of fluid balance</a:t>
            </a:r>
          </a:p>
          <a:p>
            <a:pPr lvl="1"/>
            <a:r>
              <a:rPr lang="en-US" dirty="0"/>
              <a:t>Also transports substances such as amino acids across cell membranes</a:t>
            </a:r>
          </a:p>
        </p:txBody>
      </p:sp>
    </p:spTree>
    <p:extLst>
      <p:ext uri="{BB962C8B-B14F-4D97-AF65-F5344CB8AC3E}">
        <p14:creationId xmlns:p14="http://schemas.microsoft.com/office/powerpoint/2010/main" val="652761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4B7F8-6958-45FC-99EC-CC5B9CD7FA5F}"/>
              </a:ext>
            </a:extLst>
          </p:cNvPr>
          <p:cNvSpPr>
            <a:spLocks noGrp="1"/>
          </p:cNvSpPr>
          <p:nvPr>
            <p:ph type="title"/>
          </p:nvPr>
        </p:nvSpPr>
        <p:spPr/>
        <p:txBody>
          <a:bodyPr/>
          <a:lstStyle/>
          <a:p>
            <a:r>
              <a:rPr lang="en-US" dirty="0"/>
              <a:t>Exploring Sodium </a:t>
            </a:r>
            <a:r>
              <a:rPr lang="en-US" sz="2000" b="0" dirty="0"/>
              <a:t>(2 of 3)</a:t>
            </a:r>
          </a:p>
        </p:txBody>
      </p:sp>
      <p:sp>
        <p:nvSpPr>
          <p:cNvPr id="3" name="Content Placeholder 2">
            <a:extLst>
              <a:ext uri="{FF2B5EF4-FFF2-40B4-BE49-F238E27FC236}">
                <a16:creationId xmlns:a16="http://schemas.microsoft.com/office/drawing/2014/main" id="{45D7A192-6B1B-42EC-AD95-FD71123F1499}"/>
              </a:ext>
            </a:extLst>
          </p:cNvPr>
          <p:cNvSpPr>
            <a:spLocks noGrp="1"/>
          </p:cNvSpPr>
          <p:nvPr>
            <p:ph sz="quarter" idx="13"/>
          </p:nvPr>
        </p:nvSpPr>
        <p:spPr/>
        <p:txBody>
          <a:bodyPr/>
          <a:lstStyle/>
          <a:p>
            <a:r>
              <a:rPr lang="en-US" dirty="0"/>
              <a:t>Sodium balance in your body</a:t>
            </a:r>
          </a:p>
          <a:p>
            <a:pPr lvl="1"/>
            <a:r>
              <a:rPr lang="en-US" dirty="0"/>
              <a:t>Sodium level is maintained by the kidneys reducing or increasing sodium excretion as needed</a:t>
            </a:r>
          </a:p>
          <a:p>
            <a:pPr lvl="1"/>
            <a:r>
              <a:rPr lang="en-US" dirty="0"/>
              <a:t>Smaller amounts lost in stool and sweat</a:t>
            </a:r>
          </a:p>
          <a:p>
            <a:r>
              <a:rPr lang="en-US" dirty="0"/>
              <a:t>Daily needs: 1,500 m</a:t>
            </a:r>
            <a:r>
              <a:rPr lang="en-US" sz="100" dirty="0">
                <a:solidFill>
                  <a:schemeClr val="bg1"/>
                </a:solidFill>
              </a:rPr>
              <a:t>illi</a:t>
            </a:r>
            <a:r>
              <a:rPr lang="en-US" dirty="0"/>
              <a:t>g</a:t>
            </a:r>
            <a:r>
              <a:rPr lang="en-US" sz="100" dirty="0">
                <a:solidFill>
                  <a:schemeClr val="bg1"/>
                </a:solidFill>
              </a:rPr>
              <a:t>rams</a:t>
            </a:r>
            <a:r>
              <a:rPr lang="en-US" dirty="0"/>
              <a:t>/day for adults under 51</a:t>
            </a:r>
          </a:p>
          <a:p>
            <a:r>
              <a:rPr lang="en-US" dirty="0"/>
              <a:t>Food sources: 75 percent of sodium consumed by Americans comes from processed foods</a:t>
            </a:r>
          </a:p>
          <a:p>
            <a:pPr lvl="1"/>
            <a:r>
              <a:rPr lang="en-US" dirty="0"/>
              <a:t>About 10 percent occurs naturally in foods; another 5–10 percent added during cooking and at table</a:t>
            </a:r>
          </a:p>
        </p:txBody>
      </p:sp>
    </p:spTree>
    <p:extLst>
      <p:ext uri="{BB962C8B-B14F-4D97-AF65-F5344CB8AC3E}">
        <p14:creationId xmlns:p14="http://schemas.microsoft.com/office/powerpoint/2010/main" val="2012593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2924A-CE17-47C9-8BFA-91CB3CF690C3}"/>
              </a:ext>
            </a:extLst>
          </p:cNvPr>
          <p:cNvSpPr>
            <a:spLocks noGrp="1"/>
          </p:cNvSpPr>
          <p:nvPr>
            <p:ph type="title"/>
          </p:nvPr>
        </p:nvSpPr>
        <p:spPr/>
        <p:txBody>
          <a:bodyPr/>
          <a:lstStyle/>
          <a:p>
            <a:r>
              <a:rPr lang="en-US" sz="3400" dirty="0"/>
              <a:t>Figure 8.12 Recommended Intake of Sodium</a:t>
            </a:r>
          </a:p>
        </p:txBody>
      </p:sp>
      <p:pic>
        <p:nvPicPr>
          <p:cNvPr id="6" name="Picture 5" descr="A table is as follows.&#10;Age Milligrams of Sodium&#10;Adult needed 180&#10;Adult recommended 1500&#10;Adult upper level 2300&#10;American adult daily consumption Less than 3400&#10;">
            <a:extLst>
              <a:ext uri="{FF2B5EF4-FFF2-40B4-BE49-F238E27FC236}">
                <a16:creationId xmlns:a16="http://schemas.microsoft.com/office/drawing/2014/main" id="{931F2A55-DC88-4982-9A9B-814918B7BD9A}"/>
              </a:ext>
            </a:extLst>
          </p:cNvPr>
          <p:cNvPicPr>
            <a:picLocks noChangeAspect="1"/>
          </p:cNvPicPr>
          <p:nvPr/>
        </p:nvPicPr>
        <p:blipFill>
          <a:blip r:embed="rId2"/>
          <a:stretch>
            <a:fillRect/>
          </a:stretch>
        </p:blipFill>
        <p:spPr>
          <a:xfrm>
            <a:off x="1966032" y="1668012"/>
            <a:ext cx="5211936" cy="4421863"/>
          </a:xfrm>
          <a:prstGeom prst="rect">
            <a:avLst/>
          </a:prstGeom>
        </p:spPr>
      </p:pic>
    </p:spTree>
    <p:extLst>
      <p:ext uri="{BB962C8B-B14F-4D97-AF65-F5344CB8AC3E}">
        <p14:creationId xmlns:p14="http://schemas.microsoft.com/office/powerpoint/2010/main" val="1488369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613DD-A072-4A0F-9A34-57FF98FE7E06}"/>
              </a:ext>
            </a:extLst>
          </p:cNvPr>
          <p:cNvSpPr>
            <a:spLocks noGrp="1"/>
          </p:cNvSpPr>
          <p:nvPr>
            <p:ph type="title"/>
          </p:nvPr>
        </p:nvSpPr>
        <p:spPr>
          <a:xfrm>
            <a:off x="457200" y="215371"/>
            <a:ext cx="8396514" cy="1097279"/>
          </a:xfrm>
        </p:spPr>
        <p:txBody>
          <a:bodyPr/>
          <a:lstStyle/>
          <a:p>
            <a:r>
              <a:rPr lang="en-US" sz="3400" dirty="0"/>
              <a:t>Figure 8.13 Sodium Content of Selected Natural and Processed Foods</a:t>
            </a:r>
          </a:p>
        </p:txBody>
      </p:sp>
      <p:pic>
        <p:nvPicPr>
          <p:cNvPr id="6" name="Picture 5" descr="A table is as follows.&#10;Vegetables Blank Blank&#10;Food Amount Milligrams of Sodium&#10;Green beans, fresh 1 cup 6&#10;Green beans, frozen, cooked 1 cup 12&#10;Green beans, canned, cooked 1 cup 376&#10;Tomato, raw 1 medium 6&#10;Tomato juice, canned 1 cup 654&#10;Cucumber 1 cup 2&#10;Pickles 1 cup 1356&#10;&#10;Fruits Blank Blank&#10;Food Amount Milligrams of Sodium&#10;Apple, raw. slices with skin 1 cup 1&#10;Applesauce, canned, sweetened 1 cup 71&#10;&#10;Grains Blank Blank&#10;Food Amount Milligrams of Sodium&#10;Rice, long grain, white rice, cooked without salt Half cup 1&#10;Rice pilaf, cooked Half cup 512&#10;Pretzels, unsalted 1 ounce 82&#10;Pretzels 1 ounce 359&#10;Bagel, plain 2 ounces 235&#10;Bagel, salted 2 ounces 770&#10;&#10;Protein Blank Blank&#10;Food Amount Milligrams of Sodium&#10;Chicken breast, roasted, without skin 3 ounces 64&#10;Chicken nuggets 6 pieces. 3.4 ounces 668&#10;Turkey breast, roasted, without skin 3 ounces 44&#10;Turkey breast lunchmeat 2 ounces 919&#10;Pork loin, roasted 3 ounces 49&#10;Ham, extra lean, roasted 3 ounces 1177&#10;&#10;Dairy Blank Blank&#10;Food Amount Milligrams of Sodium&#10;Cheese, cheddar, low sodium 1 ounce 6&#10;Cheese, cheddar 1 ounce 176&#10;Cottage cheese, low fat 1 cup 918&#10;&#10;Daily needs Blank Blank&#10;Blank Amount Milligrams of Sodium&#10;Adults 19 to 50 years Blank 1500&#10;">
            <a:extLst>
              <a:ext uri="{FF2B5EF4-FFF2-40B4-BE49-F238E27FC236}">
                <a16:creationId xmlns:a16="http://schemas.microsoft.com/office/drawing/2014/main" id="{BEB07480-1E98-4F2B-B1F9-09097A525382}"/>
              </a:ext>
            </a:extLst>
          </p:cNvPr>
          <p:cNvPicPr>
            <a:picLocks noChangeAspect="1"/>
          </p:cNvPicPr>
          <p:nvPr/>
        </p:nvPicPr>
        <p:blipFill>
          <a:blip r:embed="rId2"/>
          <a:stretch>
            <a:fillRect/>
          </a:stretch>
        </p:blipFill>
        <p:spPr>
          <a:xfrm>
            <a:off x="1365712" y="1808525"/>
            <a:ext cx="6412577" cy="4323909"/>
          </a:xfrm>
          <a:prstGeom prst="rect">
            <a:avLst/>
          </a:prstGeom>
        </p:spPr>
      </p:pic>
    </p:spTree>
    <p:extLst>
      <p:ext uri="{BB962C8B-B14F-4D97-AF65-F5344CB8AC3E}">
        <p14:creationId xmlns:p14="http://schemas.microsoft.com/office/powerpoint/2010/main" val="3303655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4B7F8-6958-45FC-99EC-CC5B9CD7FA5F}"/>
              </a:ext>
            </a:extLst>
          </p:cNvPr>
          <p:cNvSpPr>
            <a:spLocks noGrp="1"/>
          </p:cNvSpPr>
          <p:nvPr>
            <p:ph type="title"/>
          </p:nvPr>
        </p:nvSpPr>
        <p:spPr/>
        <p:txBody>
          <a:bodyPr/>
          <a:lstStyle/>
          <a:p>
            <a:r>
              <a:rPr lang="en-US" dirty="0"/>
              <a:t>Exploring Sodium </a:t>
            </a:r>
            <a:r>
              <a:rPr lang="en-US" sz="2000" b="0" dirty="0"/>
              <a:t>(3 of 3)</a:t>
            </a:r>
          </a:p>
        </p:txBody>
      </p:sp>
      <p:sp>
        <p:nvSpPr>
          <p:cNvPr id="3" name="Content Placeholder 2">
            <a:extLst>
              <a:ext uri="{FF2B5EF4-FFF2-40B4-BE49-F238E27FC236}">
                <a16:creationId xmlns:a16="http://schemas.microsoft.com/office/drawing/2014/main" id="{45D7A192-6B1B-42EC-AD95-FD71123F1499}"/>
              </a:ext>
            </a:extLst>
          </p:cNvPr>
          <p:cNvSpPr>
            <a:spLocks noGrp="1"/>
          </p:cNvSpPr>
          <p:nvPr>
            <p:ph sz="quarter" idx="13"/>
          </p:nvPr>
        </p:nvSpPr>
        <p:spPr/>
        <p:txBody>
          <a:bodyPr/>
          <a:lstStyle/>
          <a:p>
            <a:r>
              <a:rPr lang="en-US" dirty="0"/>
              <a:t>Too much or too little:</a:t>
            </a:r>
          </a:p>
          <a:p>
            <a:pPr lvl="1"/>
            <a:r>
              <a:rPr lang="en-US" dirty="0"/>
              <a:t>U</a:t>
            </a:r>
            <a:r>
              <a:rPr lang="en-US" sz="100" dirty="0"/>
              <a:t> </a:t>
            </a:r>
            <a:r>
              <a:rPr lang="en-US" dirty="0"/>
              <a:t>L for adults is set at 2,300 m</a:t>
            </a:r>
            <a:r>
              <a:rPr lang="en-US" sz="100" dirty="0">
                <a:solidFill>
                  <a:schemeClr val="bg1"/>
                </a:solidFill>
              </a:rPr>
              <a:t>illi</a:t>
            </a:r>
            <a:r>
              <a:rPr lang="en-US" dirty="0"/>
              <a:t>g</a:t>
            </a:r>
            <a:r>
              <a:rPr lang="en-US" sz="100" dirty="0">
                <a:solidFill>
                  <a:schemeClr val="bg1"/>
                </a:solidFill>
              </a:rPr>
              <a:t>rams</a:t>
            </a:r>
            <a:r>
              <a:rPr lang="en-US" dirty="0"/>
              <a:t>/day to reduce the risk of </a:t>
            </a:r>
            <a:r>
              <a:rPr lang="en-US" b="1" dirty="0"/>
              <a:t>hypertension</a:t>
            </a:r>
            <a:r>
              <a:rPr lang="en-US" dirty="0"/>
              <a:t> (high blood pressure)</a:t>
            </a:r>
          </a:p>
          <a:p>
            <a:pPr lvl="2"/>
            <a:r>
              <a:rPr lang="en-US" dirty="0"/>
              <a:t>Cut back on processed foods and salt added to foods to lower sodium intake</a:t>
            </a:r>
          </a:p>
          <a:p>
            <a:pPr lvl="1"/>
            <a:r>
              <a:rPr lang="en-US" dirty="0"/>
              <a:t>Sodium deficiency is rare in healthy individuals consuming a balanced diet</a:t>
            </a:r>
          </a:p>
        </p:txBody>
      </p:sp>
    </p:spTree>
    <p:extLst>
      <p:ext uri="{BB962C8B-B14F-4D97-AF65-F5344CB8AC3E}">
        <p14:creationId xmlns:p14="http://schemas.microsoft.com/office/powerpoint/2010/main" val="1615984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E240-ED83-4520-9012-64FE429F930D}"/>
              </a:ext>
            </a:extLst>
          </p:cNvPr>
          <p:cNvSpPr>
            <a:spLocks noGrp="1"/>
          </p:cNvSpPr>
          <p:nvPr>
            <p:ph type="title"/>
          </p:nvPr>
        </p:nvSpPr>
        <p:spPr/>
        <p:txBody>
          <a:bodyPr/>
          <a:lstStyle/>
          <a:p>
            <a:r>
              <a:rPr lang="en-US" dirty="0"/>
              <a:t>You and Your Blood Pressure </a:t>
            </a:r>
            <a:r>
              <a:rPr lang="en-US" sz="2000" b="0" dirty="0"/>
              <a:t>(1 of 2)</a:t>
            </a:r>
          </a:p>
        </p:txBody>
      </p:sp>
      <p:sp>
        <p:nvSpPr>
          <p:cNvPr id="3" name="Content Placeholder 2">
            <a:extLst>
              <a:ext uri="{FF2B5EF4-FFF2-40B4-BE49-F238E27FC236}">
                <a16:creationId xmlns:a16="http://schemas.microsoft.com/office/drawing/2014/main" id="{F167812A-D98C-4FF7-B2A9-9BD4D8CBB9F4}"/>
              </a:ext>
            </a:extLst>
          </p:cNvPr>
          <p:cNvSpPr>
            <a:spLocks noGrp="1"/>
          </p:cNvSpPr>
          <p:nvPr>
            <p:ph sz="quarter" idx="13"/>
          </p:nvPr>
        </p:nvSpPr>
        <p:spPr/>
        <p:txBody>
          <a:bodyPr/>
          <a:lstStyle/>
          <a:p>
            <a:r>
              <a:rPr lang="en-US" dirty="0"/>
              <a:t>Blood pressure: a measure of force that blood exerts on the walls of arteries</a:t>
            </a:r>
          </a:p>
          <a:p>
            <a:r>
              <a:rPr lang="en-US" dirty="0"/>
              <a:t>Expressed as </a:t>
            </a:r>
            <a:r>
              <a:rPr lang="en-US" b="1" dirty="0"/>
              <a:t>systolic pressure </a:t>
            </a:r>
            <a:r>
              <a:rPr lang="en-US" dirty="0"/>
              <a:t>(when heart beats) over </a:t>
            </a:r>
            <a:r>
              <a:rPr lang="en-US" b="1" dirty="0"/>
              <a:t>diastolic pressure </a:t>
            </a:r>
            <a:r>
              <a:rPr lang="en-US" dirty="0"/>
              <a:t>(when heart is at rest between beats)</a:t>
            </a:r>
          </a:p>
          <a:p>
            <a:pPr lvl="1"/>
            <a:r>
              <a:rPr lang="en-US" dirty="0"/>
              <a:t>&lt;120/80 </a:t>
            </a:r>
            <a:r>
              <a:rPr lang="en-IN" dirty="0" err="1"/>
              <a:t>m</a:t>
            </a:r>
            <a:r>
              <a:rPr lang="en-IN" sz="100" dirty="0" err="1">
                <a:solidFill>
                  <a:schemeClr val="bg1"/>
                </a:solidFill>
              </a:rPr>
              <a:t>illi</a:t>
            </a:r>
            <a:r>
              <a:rPr lang="en-IN" dirty="0" err="1"/>
              <a:t>m</a:t>
            </a:r>
            <a:r>
              <a:rPr lang="en-IN" sz="100" dirty="0" err="1">
                <a:solidFill>
                  <a:schemeClr val="bg1"/>
                </a:solidFill>
              </a:rPr>
              <a:t>eters</a:t>
            </a:r>
            <a:r>
              <a:rPr lang="en-IN" b="1" dirty="0"/>
              <a:t> </a:t>
            </a:r>
            <a:r>
              <a:rPr lang="en-US" dirty="0" smtClean="0"/>
              <a:t>H</a:t>
            </a:r>
            <a:r>
              <a:rPr lang="en-US" sz="100" dirty="0" smtClean="0"/>
              <a:t> </a:t>
            </a:r>
            <a:r>
              <a:rPr lang="en-US" dirty="0"/>
              <a:t>g is normal</a:t>
            </a:r>
          </a:p>
          <a:p>
            <a:pPr lvl="1"/>
            <a:r>
              <a:rPr lang="en-US" dirty="0"/>
              <a:t>Systolic &gt;120 or diastolic &gt;80 = prehypertension</a:t>
            </a:r>
          </a:p>
          <a:p>
            <a:pPr lvl="1"/>
            <a:r>
              <a:rPr lang="en-US" dirty="0"/>
              <a:t>≥140/90 = hypertension</a:t>
            </a:r>
          </a:p>
        </p:txBody>
      </p:sp>
    </p:spTree>
    <p:extLst>
      <p:ext uri="{BB962C8B-B14F-4D97-AF65-F5344CB8AC3E}">
        <p14:creationId xmlns:p14="http://schemas.microsoft.com/office/powerpoint/2010/main" val="250333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E240-ED83-4520-9012-64FE429F930D}"/>
              </a:ext>
            </a:extLst>
          </p:cNvPr>
          <p:cNvSpPr>
            <a:spLocks noGrp="1"/>
          </p:cNvSpPr>
          <p:nvPr>
            <p:ph type="title"/>
          </p:nvPr>
        </p:nvSpPr>
        <p:spPr/>
        <p:txBody>
          <a:bodyPr/>
          <a:lstStyle/>
          <a:p>
            <a:r>
              <a:rPr lang="en-US" dirty="0"/>
              <a:t>You and Your Blood Pressure </a:t>
            </a:r>
            <a:r>
              <a:rPr lang="en-US" sz="2000" b="0" dirty="0"/>
              <a:t>(2 of 2)</a:t>
            </a:r>
          </a:p>
        </p:txBody>
      </p:sp>
      <p:sp>
        <p:nvSpPr>
          <p:cNvPr id="3" name="Content Placeholder 2">
            <a:extLst>
              <a:ext uri="{FF2B5EF4-FFF2-40B4-BE49-F238E27FC236}">
                <a16:creationId xmlns:a16="http://schemas.microsoft.com/office/drawing/2014/main" id="{F167812A-D98C-4FF7-B2A9-9BD4D8CBB9F4}"/>
              </a:ext>
            </a:extLst>
          </p:cNvPr>
          <p:cNvSpPr>
            <a:spLocks noGrp="1"/>
          </p:cNvSpPr>
          <p:nvPr>
            <p:ph sz="quarter" idx="13"/>
          </p:nvPr>
        </p:nvSpPr>
        <p:spPr>
          <a:xfrm>
            <a:off x="457200" y="1556326"/>
            <a:ext cx="8004629" cy="4434275"/>
          </a:xfrm>
        </p:spPr>
        <p:txBody>
          <a:bodyPr/>
          <a:lstStyle/>
          <a:p>
            <a:r>
              <a:rPr lang="en-US" b="1" dirty="0"/>
              <a:t>Hypertension </a:t>
            </a:r>
            <a:r>
              <a:rPr lang="en-US" dirty="0"/>
              <a:t>is a silent killer</a:t>
            </a:r>
          </a:p>
          <a:p>
            <a:pPr lvl="1"/>
            <a:r>
              <a:rPr lang="en-US" dirty="0"/>
              <a:t>No symptoms – have blood pressure checked regularly</a:t>
            </a:r>
          </a:p>
          <a:p>
            <a:pPr lvl="1"/>
            <a:r>
              <a:rPr lang="en-US" dirty="0"/>
              <a:t>Contributes to atherosclerosis, heart enlarges and weakens</a:t>
            </a:r>
          </a:p>
          <a:p>
            <a:pPr lvl="1"/>
            <a:r>
              <a:rPr lang="en-US" dirty="0"/>
              <a:t>Damages arteries leading to brain and kidneys, increasing risk of stroke and kidney disease</a:t>
            </a:r>
          </a:p>
          <a:p>
            <a:r>
              <a:rPr lang="en-US" dirty="0"/>
              <a:t>To control hypertension:</a:t>
            </a:r>
          </a:p>
          <a:p>
            <a:pPr lvl="1"/>
            <a:r>
              <a:rPr lang="en-US" dirty="0"/>
              <a:t>Reduce weight, increase physical activity, eat a balanced diet</a:t>
            </a:r>
          </a:p>
        </p:txBody>
      </p:sp>
    </p:spTree>
    <p:extLst>
      <p:ext uri="{BB962C8B-B14F-4D97-AF65-F5344CB8AC3E}">
        <p14:creationId xmlns:p14="http://schemas.microsoft.com/office/powerpoint/2010/main" val="418980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9B62-036C-45F9-850C-09CD0A950B56}"/>
              </a:ext>
            </a:extLst>
          </p:cNvPr>
          <p:cNvSpPr>
            <a:spLocks noGrp="1"/>
          </p:cNvSpPr>
          <p:nvPr>
            <p:ph type="title"/>
          </p:nvPr>
        </p:nvSpPr>
        <p:spPr/>
        <p:txBody>
          <a:bodyPr/>
          <a:lstStyle/>
          <a:p>
            <a:r>
              <a:rPr lang="en-US" sz="3400" dirty="0"/>
              <a:t>Figure 8.14 The </a:t>
            </a:r>
            <a:r>
              <a:rPr lang="en-US" sz="3400" dirty="0" smtClean="0"/>
              <a:t>D</a:t>
            </a:r>
            <a:r>
              <a:rPr lang="en-US" sz="100" dirty="0" smtClean="0"/>
              <a:t> </a:t>
            </a:r>
            <a:r>
              <a:rPr lang="en-US" sz="3400" dirty="0" smtClean="0"/>
              <a:t>A</a:t>
            </a:r>
            <a:r>
              <a:rPr lang="en-US" sz="100" dirty="0" smtClean="0"/>
              <a:t> </a:t>
            </a:r>
            <a:r>
              <a:rPr lang="en-US" sz="3400" dirty="0" smtClean="0"/>
              <a:t>S</a:t>
            </a:r>
            <a:r>
              <a:rPr lang="en-US" sz="100" dirty="0" smtClean="0"/>
              <a:t> </a:t>
            </a:r>
            <a:r>
              <a:rPr lang="en-US" sz="3400" dirty="0" smtClean="0"/>
              <a:t>H</a:t>
            </a:r>
            <a:r>
              <a:rPr lang="en-US" sz="3400" dirty="0"/>
              <a:t>: (Dietary Approaches to Stop Hypertension)</a:t>
            </a:r>
          </a:p>
        </p:txBody>
      </p:sp>
      <p:pic>
        <p:nvPicPr>
          <p:cNvPr id="6" name="Picture 5" descr="The foods in the food pyramid are as follows. Vegetables and fruit, 8 to 10 per day. Grains, preferably whole, 7 to 8 per day. Low-fat dairy, 2 to 3 per day. Seafood, poultry, lean meat, 0 to 2 per day. Beans, nuts, seeds, 4 to 5 per week. Oils, salad dressing, mayonnaise, 2 to 3 per day. Sweets, 5 per week.">
            <a:extLst>
              <a:ext uri="{FF2B5EF4-FFF2-40B4-BE49-F238E27FC236}">
                <a16:creationId xmlns:a16="http://schemas.microsoft.com/office/drawing/2014/main" id="{3CE471AD-B237-47EF-88D9-1D1E286B6332}"/>
              </a:ext>
            </a:extLst>
          </p:cNvPr>
          <p:cNvPicPr>
            <a:picLocks noChangeAspect="1"/>
          </p:cNvPicPr>
          <p:nvPr/>
        </p:nvPicPr>
        <p:blipFill>
          <a:blip r:embed="rId2"/>
          <a:stretch>
            <a:fillRect/>
          </a:stretch>
        </p:blipFill>
        <p:spPr>
          <a:xfrm>
            <a:off x="1554459" y="1573263"/>
            <a:ext cx="6035080" cy="4625873"/>
          </a:xfrm>
          <a:prstGeom prst="rect">
            <a:avLst/>
          </a:prstGeom>
        </p:spPr>
      </p:pic>
    </p:spTree>
    <p:extLst>
      <p:ext uri="{BB962C8B-B14F-4D97-AF65-F5344CB8AC3E}">
        <p14:creationId xmlns:p14="http://schemas.microsoft.com/office/powerpoint/2010/main" val="57894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7AF6-82AC-464C-9889-623976CD276B}"/>
              </a:ext>
            </a:extLst>
          </p:cNvPr>
          <p:cNvSpPr>
            <a:spLocks noGrp="1"/>
          </p:cNvSpPr>
          <p:nvPr>
            <p:ph type="title"/>
          </p:nvPr>
        </p:nvSpPr>
        <p:spPr/>
        <p:txBody>
          <a:bodyPr/>
          <a:lstStyle/>
          <a:p>
            <a:r>
              <a:rPr lang="en-US" sz="3400" dirty="0"/>
              <a:t>Table 8.4 Take Charge of Your Blood Pressure</a:t>
            </a:r>
          </a:p>
        </p:txBody>
      </p:sp>
      <p:graphicFrame>
        <p:nvGraphicFramePr>
          <p:cNvPr id="4" name="Table 3">
            <a:extLst>
              <a:ext uri="{FF2B5EF4-FFF2-40B4-BE49-F238E27FC236}">
                <a16:creationId xmlns:a16="http://schemas.microsoft.com/office/drawing/2014/main" id="{475D0A81-0038-4856-A2C0-FA4B836E28E7}"/>
              </a:ext>
            </a:extLst>
          </p:cNvPr>
          <p:cNvGraphicFramePr>
            <a:graphicFrameLocks noGrp="1"/>
          </p:cNvGraphicFramePr>
          <p:nvPr>
            <p:extLst>
              <p:ext uri="{D42A27DB-BD31-4B8C-83A1-F6EECF244321}">
                <p14:modId xmlns:p14="http://schemas.microsoft.com/office/powerpoint/2010/main" val="3933294284"/>
              </p:ext>
            </p:extLst>
          </p:nvPr>
        </p:nvGraphicFramePr>
        <p:xfrm>
          <a:off x="457199" y="1544483"/>
          <a:ext cx="8229600" cy="3962400"/>
        </p:xfrm>
        <a:graphic>
          <a:graphicData uri="http://schemas.openxmlformats.org/drawingml/2006/table">
            <a:tbl>
              <a:tblPr firstRow="1" bandRow="1">
                <a:tableStyleId>{2D5ABB26-0587-4C30-8999-92F81FD0307C}</a:tableStyleId>
              </a:tblPr>
              <a:tblGrid>
                <a:gridCol w="2227007">
                  <a:extLst>
                    <a:ext uri="{9D8B030D-6E8A-4147-A177-3AD203B41FA5}">
                      <a16:colId xmlns:a16="http://schemas.microsoft.com/office/drawing/2014/main" val="2711242506"/>
                    </a:ext>
                  </a:extLst>
                </a:gridCol>
                <a:gridCol w="3259393">
                  <a:extLst>
                    <a:ext uri="{9D8B030D-6E8A-4147-A177-3AD203B41FA5}">
                      <a16:colId xmlns:a16="http://schemas.microsoft.com/office/drawing/2014/main" val="791922140"/>
                    </a:ext>
                  </a:extLst>
                </a:gridCol>
                <a:gridCol w="2743200">
                  <a:extLst>
                    <a:ext uri="{9D8B030D-6E8A-4147-A177-3AD203B41FA5}">
                      <a16:colId xmlns:a16="http://schemas.microsoft.com/office/drawing/2014/main" val="304895826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baseline="0" dirty="0">
                          <a:solidFill>
                            <a:schemeClr val="tx1"/>
                          </a:solidFill>
                          <a:latin typeface="+mn-lt"/>
                          <a:ea typeface="+mn-ea"/>
                          <a:cs typeface="+mn-cs"/>
                          <a:sym typeface="Arial"/>
                        </a:rPr>
                        <a:t>If You</a:t>
                      </a:r>
                      <a:endParaRPr lang="en-US" sz="14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baseline="0" dirty="0">
                          <a:solidFill>
                            <a:schemeClr val="tx1"/>
                          </a:solidFill>
                          <a:latin typeface="+mn-lt"/>
                          <a:ea typeface="+mn-ea"/>
                          <a:cs typeface="+mn-cs"/>
                          <a:sym typeface="Arial"/>
                        </a:rPr>
                        <a:t>By</a:t>
                      </a:r>
                      <a:endParaRPr lang="en-US" sz="14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i="0" u="none" strike="noStrike" cap="none" baseline="0" dirty="0">
                          <a:solidFill>
                            <a:schemeClr val="tx1"/>
                          </a:solidFill>
                          <a:latin typeface="+mn-lt"/>
                          <a:ea typeface="+mn-ea"/>
                          <a:cs typeface="+mn-cs"/>
                          <a:sym typeface="Arial"/>
                        </a:rPr>
                        <a:t>Your Systolic Blood Pressure* May Be Reduced by</a:t>
                      </a:r>
                      <a:endParaRPr lang="en-US" sz="14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1416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Reduce your sodium intake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Keeping dietary sodium consumption to less than 2,400 </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illi</a:t>
                      </a:r>
                      <a:r>
                        <a:rPr lang="en-US" sz="1400" b="0" i="0" u="none" strike="noStrike" cap="none" baseline="0" dirty="0" smtClean="0">
                          <a:solidFill>
                            <a:schemeClr val="tx1"/>
                          </a:solidFill>
                          <a:latin typeface="+mn-lt"/>
                          <a:ea typeface="+mn-ea"/>
                          <a:cs typeface="+mn-cs"/>
                          <a:sym typeface="Arial"/>
                        </a:rPr>
                        <a:t>g</a:t>
                      </a:r>
                      <a:r>
                        <a:rPr lang="en-US" sz="100" b="0" i="0" u="none" strike="noStrike" cap="none" baseline="0" dirty="0" smtClean="0">
                          <a:solidFill>
                            <a:schemeClr val="bg1"/>
                          </a:solidFill>
                          <a:latin typeface="+mn-lt"/>
                          <a:ea typeface="+mn-ea"/>
                          <a:cs typeface="+mn-cs"/>
                          <a:sym typeface="Arial"/>
                        </a:rPr>
                        <a:t>rams</a:t>
                      </a:r>
                      <a:r>
                        <a:rPr lang="en-US" sz="1400" b="0" i="0" u="none" strike="noStrike" cap="none" baseline="0" dirty="0" smtClean="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8–14 </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illi</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eters</a:t>
                      </a:r>
                      <a:r>
                        <a:rPr lang="en-US" sz="1400" b="0" i="0" u="none" strike="noStrike" cap="none" baseline="0" dirty="0" smtClean="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136813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Lose excess weight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cap="none" baseline="0" dirty="0">
                          <a:solidFill>
                            <a:schemeClr val="tx1"/>
                          </a:solidFill>
                          <a:latin typeface="+mn-lt"/>
                          <a:ea typeface="+mn-ea"/>
                          <a:cs typeface="+mn-cs"/>
                          <a:sym typeface="Arial"/>
                        </a:rPr>
                        <a:t>Modifying your diet and exercise to reach and maintain a normal,</a:t>
                      </a:r>
                    </a:p>
                    <a:p>
                      <a:r>
                        <a:rPr lang="en-US" sz="1400" b="0" i="0" u="none" strike="noStrike" cap="none" baseline="0" dirty="0">
                          <a:solidFill>
                            <a:schemeClr val="tx1"/>
                          </a:solidFill>
                          <a:latin typeface="+mn-lt"/>
                          <a:ea typeface="+mn-ea"/>
                          <a:cs typeface="+mn-cs"/>
                          <a:sym typeface="Arial"/>
                        </a:rPr>
                        <a:t>healthy body 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5–20 </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illi</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eters</a:t>
                      </a:r>
                      <a:r>
                        <a:rPr lang="en-US" sz="1400" b="0" i="0" u="none" strike="noStrike" cap="none" baseline="0" dirty="0" smtClean="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g for every 22 </a:t>
                      </a:r>
                      <a:r>
                        <a:rPr lang="en-US" sz="1400" b="0" i="0" u="none" strike="noStrike" cap="none" baseline="0" dirty="0" smtClean="0">
                          <a:solidFill>
                            <a:schemeClr val="tx1"/>
                          </a:solidFill>
                          <a:latin typeface="+mn-lt"/>
                          <a:ea typeface="+mn-ea"/>
                          <a:cs typeface="+mn-cs"/>
                          <a:sym typeface="Arial"/>
                        </a:rPr>
                        <a:t>pound</a:t>
                      </a:r>
                      <a:r>
                        <a:rPr lang="en-US" sz="100" b="0" i="0" u="none" strike="noStrike" cap="none" baseline="0" dirty="0" smtClean="0">
                          <a:solidFill>
                            <a:schemeClr val="tx1"/>
                          </a:solidFill>
                          <a:latin typeface="+mn-lt"/>
                          <a:ea typeface="+mn-ea"/>
                          <a:cs typeface="+mn-cs"/>
                          <a:sym typeface="Arial"/>
                        </a:rPr>
                        <a:t> </a:t>
                      </a:r>
                      <a:r>
                        <a:rPr lang="en-US" sz="1400" b="0" i="0" u="none" strike="noStrike" cap="none" baseline="0" dirty="0" smtClean="0">
                          <a:solidFill>
                            <a:schemeClr val="tx1"/>
                          </a:solidFill>
                          <a:latin typeface="+mn-lt"/>
                          <a:ea typeface="+mn-ea"/>
                          <a:cs typeface="+mn-cs"/>
                          <a:sym typeface="Arial"/>
                        </a:rPr>
                        <a:t>s </a:t>
                      </a:r>
                      <a:r>
                        <a:rPr lang="en-US" sz="1400" b="0" i="0" u="none" strike="noStrike" cap="none" baseline="0" dirty="0">
                          <a:solidFill>
                            <a:schemeClr val="tx1"/>
                          </a:solidFill>
                          <a:latin typeface="+mn-lt"/>
                          <a:ea typeface="+mn-ea"/>
                          <a:cs typeface="+mn-cs"/>
                          <a:sym typeface="Arial"/>
                        </a:rPr>
                        <a:t>of weight loss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68735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Stay physically active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cap="none" baseline="0" dirty="0">
                          <a:solidFill>
                            <a:schemeClr val="tx1"/>
                          </a:solidFill>
                          <a:latin typeface="+mn-lt"/>
                          <a:ea typeface="+mn-ea"/>
                          <a:cs typeface="+mn-cs"/>
                          <a:sym typeface="Arial"/>
                        </a:rPr>
                        <a:t>Partaking in 30 minutes of aerobic activity (e.g., brisk walking) on most days of the week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4–9 </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illi</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eters</a:t>
                      </a:r>
                      <a:r>
                        <a:rPr lang="en-US" sz="1400" b="0" i="0" u="none" strike="noStrike" cap="none" baseline="0" dirty="0" smtClean="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3599468"/>
                  </a:ext>
                </a:extLst>
              </a:tr>
              <a:tr h="370840">
                <a:tc>
                  <a:txBody>
                    <a:bodyPr/>
                    <a:lstStyle/>
                    <a:p>
                      <a:r>
                        <a:rPr lang="en-US" sz="1400" b="0" i="0" u="none" strike="noStrike" cap="none" baseline="0" dirty="0">
                          <a:solidFill>
                            <a:schemeClr val="tx1"/>
                          </a:solidFill>
                          <a:latin typeface="+mn-lt"/>
                          <a:ea typeface="+mn-ea"/>
                          <a:cs typeface="+mn-cs"/>
                          <a:sym typeface="Arial"/>
                        </a:rPr>
                        <a:t>Drink alcohol only in Moderation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cap="none" baseline="0" dirty="0">
                          <a:solidFill>
                            <a:schemeClr val="tx1"/>
                          </a:solidFill>
                          <a:latin typeface="+mn-lt"/>
                          <a:ea typeface="+mn-ea"/>
                          <a:cs typeface="+mn-cs"/>
                          <a:sym typeface="Arial"/>
                        </a:rPr>
                        <a:t>Limiting consumption to no more than 2 drinks daily for men and 1 drink daily for women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2–4 </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illi</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eters</a:t>
                      </a:r>
                      <a:r>
                        <a:rPr lang="en-US" sz="1400" b="0" i="0" u="none" strike="noStrike" cap="none" baseline="0" dirty="0" smtClean="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95222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Follow the DASH diet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cap="none" baseline="0" dirty="0">
                          <a:solidFill>
                            <a:schemeClr val="tx1"/>
                          </a:solidFill>
                          <a:latin typeface="+mn-lt"/>
                          <a:ea typeface="+mn-ea"/>
                          <a:cs typeface="+mn-cs"/>
                          <a:sym typeface="Arial"/>
                        </a:rPr>
                        <a:t>Consuming this diet, which is abundant in fruits and vegetables and low-fat dairy products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8–14 </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illi</a:t>
                      </a:r>
                      <a:r>
                        <a:rPr lang="en-US" sz="1400" b="0" i="0" u="none" strike="noStrike" cap="none" baseline="0" dirty="0" smtClean="0">
                          <a:solidFill>
                            <a:schemeClr val="tx1"/>
                          </a:solidFill>
                          <a:latin typeface="+mn-lt"/>
                          <a:ea typeface="+mn-ea"/>
                          <a:cs typeface="+mn-cs"/>
                          <a:sym typeface="Arial"/>
                        </a:rPr>
                        <a:t>m</a:t>
                      </a:r>
                      <a:r>
                        <a:rPr lang="en-US" sz="100" b="0" i="0" u="none" strike="noStrike" cap="none" baseline="0" dirty="0" smtClean="0">
                          <a:solidFill>
                            <a:schemeClr val="bg1"/>
                          </a:solidFill>
                          <a:latin typeface="+mn-lt"/>
                          <a:ea typeface="+mn-ea"/>
                          <a:cs typeface="+mn-cs"/>
                          <a:sym typeface="Arial"/>
                        </a:rPr>
                        <a:t>eters</a:t>
                      </a:r>
                      <a:r>
                        <a:rPr lang="en-US" sz="1400" b="0" i="0" u="none" strike="noStrike" cap="none" baseline="0" dirty="0" smtClean="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579901"/>
                  </a:ext>
                </a:extLst>
              </a:tr>
            </a:tbl>
          </a:graphicData>
        </a:graphic>
      </p:graphicFrame>
      <p:sp>
        <p:nvSpPr>
          <p:cNvPr id="3" name="Content Placeholder 2">
            <a:extLst>
              <a:ext uri="{FF2B5EF4-FFF2-40B4-BE49-F238E27FC236}">
                <a16:creationId xmlns:a16="http://schemas.microsoft.com/office/drawing/2014/main" id="{32CC8AD2-FA2B-4E71-B005-D618E58276EB}"/>
              </a:ext>
            </a:extLst>
          </p:cNvPr>
          <p:cNvSpPr>
            <a:spLocks noGrp="1"/>
          </p:cNvSpPr>
          <p:nvPr>
            <p:ph sz="quarter" idx="13"/>
          </p:nvPr>
        </p:nvSpPr>
        <p:spPr>
          <a:xfrm>
            <a:off x="457200" y="5779606"/>
            <a:ext cx="8465574" cy="625710"/>
          </a:xfrm>
        </p:spPr>
        <p:txBody>
          <a:bodyPr/>
          <a:lstStyle/>
          <a:p>
            <a:pPr marL="432" indent="0">
              <a:buNone/>
            </a:pPr>
            <a:r>
              <a:rPr lang="en-US" sz="1200" dirty="0"/>
              <a:t>* Controlling the systolic pressure is more difficult than controlling the diastolic pressure, especially for individuals 50 years of age and older. Therefore, it is the primary focus for lowering blood pressure. Typically, as systolic pressure goes down with diet and lifestyle changes, the diastolic pressure will follow.</a:t>
            </a:r>
          </a:p>
        </p:txBody>
      </p:sp>
    </p:spTree>
    <p:extLst>
      <p:ext uri="{BB962C8B-B14F-4D97-AF65-F5344CB8AC3E}">
        <p14:creationId xmlns:p14="http://schemas.microsoft.com/office/powerpoint/2010/main" val="24540069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DD7C-F1D6-4DEE-90E2-11C46A03A3E1}"/>
              </a:ext>
            </a:extLst>
          </p:cNvPr>
          <p:cNvSpPr>
            <a:spLocks noGrp="1"/>
          </p:cNvSpPr>
          <p:nvPr>
            <p:ph type="title"/>
          </p:nvPr>
        </p:nvSpPr>
        <p:spPr/>
        <p:txBody>
          <a:bodyPr/>
          <a:lstStyle/>
          <a:p>
            <a:r>
              <a:rPr lang="en-US" dirty="0"/>
              <a:t>Exploring Potassium </a:t>
            </a:r>
            <a:r>
              <a:rPr lang="en-US" sz="2000" b="0" dirty="0"/>
              <a:t>(1 of 3)</a:t>
            </a:r>
          </a:p>
        </p:txBody>
      </p:sp>
      <p:sp>
        <p:nvSpPr>
          <p:cNvPr id="3" name="Content Placeholder 2">
            <a:extLst>
              <a:ext uri="{FF2B5EF4-FFF2-40B4-BE49-F238E27FC236}">
                <a16:creationId xmlns:a16="http://schemas.microsoft.com/office/drawing/2014/main" id="{CB5DAC8E-02D6-44B4-9F97-8F7C2B890101}"/>
              </a:ext>
            </a:extLst>
          </p:cNvPr>
          <p:cNvSpPr>
            <a:spLocks noGrp="1"/>
          </p:cNvSpPr>
          <p:nvPr>
            <p:ph sz="quarter" idx="13"/>
          </p:nvPr>
        </p:nvSpPr>
        <p:spPr/>
        <p:txBody>
          <a:bodyPr/>
          <a:lstStyle/>
          <a:p>
            <a:r>
              <a:rPr lang="en-US" dirty="0"/>
              <a:t>Important mineral with many functions:</a:t>
            </a:r>
          </a:p>
          <a:p>
            <a:pPr lvl="1"/>
            <a:r>
              <a:rPr lang="en-US" dirty="0"/>
              <a:t>Fluid balance: electrolyte inside cells</a:t>
            </a:r>
          </a:p>
          <a:p>
            <a:pPr lvl="1"/>
            <a:r>
              <a:rPr lang="en-US" dirty="0"/>
              <a:t>A blood buffer: helps keep blood p</a:t>
            </a:r>
            <a:r>
              <a:rPr lang="en-US" sz="100" baseline="0" dirty="0"/>
              <a:t> </a:t>
            </a:r>
            <a:r>
              <a:rPr lang="en-US" dirty="0"/>
              <a:t>H and acid-base balance correct</a:t>
            </a:r>
          </a:p>
          <a:p>
            <a:pPr lvl="1"/>
            <a:r>
              <a:rPr lang="en-US" dirty="0"/>
              <a:t>Muscle contraction and nerve impulse conduction</a:t>
            </a:r>
          </a:p>
          <a:p>
            <a:pPr lvl="1"/>
            <a:r>
              <a:rPr lang="en-US" dirty="0"/>
              <a:t>Can help lower high blood pressure</a:t>
            </a:r>
          </a:p>
          <a:p>
            <a:pPr lvl="1"/>
            <a:r>
              <a:rPr lang="en-US" dirty="0"/>
              <a:t>Aids in bone health: helps increase bone density</a:t>
            </a:r>
          </a:p>
          <a:p>
            <a:pPr lvl="1"/>
            <a:r>
              <a:rPr lang="en-US" dirty="0"/>
              <a:t>Reduces kidney stones by helping to excrete citrate (binds with calcium to form </a:t>
            </a:r>
            <a:r>
              <a:rPr lang="en-US" b="1" dirty="0"/>
              <a:t>kidney stones</a:t>
            </a:r>
            <a:r>
              <a:rPr lang="en-US" dirty="0"/>
              <a:t>)</a:t>
            </a:r>
          </a:p>
        </p:txBody>
      </p:sp>
    </p:spTree>
    <p:extLst>
      <p:ext uri="{BB962C8B-B14F-4D97-AF65-F5344CB8AC3E}">
        <p14:creationId xmlns:p14="http://schemas.microsoft.com/office/powerpoint/2010/main" val="6548619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E83AA-3EC6-4179-A9F1-DB00A87DF2C0}"/>
              </a:ext>
            </a:extLst>
          </p:cNvPr>
          <p:cNvSpPr>
            <a:spLocks noGrp="1"/>
          </p:cNvSpPr>
          <p:nvPr>
            <p:ph type="title"/>
          </p:nvPr>
        </p:nvSpPr>
        <p:spPr/>
        <p:txBody>
          <a:bodyPr/>
          <a:lstStyle/>
          <a:p>
            <a:r>
              <a:rPr lang="en-US" dirty="0"/>
              <a:t>Figure 8.15 Kidney Stone</a:t>
            </a:r>
          </a:p>
        </p:txBody>
      </p:sp>
      <p:pic>
        <p:nvPicPr>
          <p:cNvPr id="6" name="Picture 5" descr="A photo shows kidney stones next to a ruler, the sizes range from one eighth of an inch to a quarter an inch.">
            <a:extLst>
              <a:ext uri="{FF2B5EF4-FFF2-40B4-BE49-F238E27FC236}">
                <a16:creationId xmlns:a16="http://schemas.microsoft.com/office/drawing/2014/main" id="{A04A9172-BAA1-4A3A-8182-09BEF310BC88}"/>
              </a:ext>
            </a:extLst>
          </p:cNvPr>
          <p:cNvPicPr>
            <a:picLocks noChangeAspect="1"/>
          </p:cNvPicPr>
          <p:nvPr/>
        </p:nvPicPr>
        <p:blipFill>
          <a:blip r:embed="rId2"/>
          <a:stretch>
            <a:fillRect/>
          </a:stretch>
        </p:blipFill>
        <p:spPr>
          <a:xfrm>
            <a:off x="1365712" y="1752887"/>
            <a:ext cx="6412577" cy="4310168"/>
          </a:xfrm>
          <a:prstGeom prst="rect">
            <a:avLst/>
          </a:prstGeom>
        </p:spPr>
      </p:pic>
    </p:spTree>
    <p:extLst>
      <p:ext uri="{BB962C8B-B14F-4D97-AF65-F5344CB8AC3E}">
        <p14:creationId xmlns:p14="http://schemas.microsoft.com/office/powerpoint/2010/main" val="33462541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DD7C-F1D6-4DEE-90E2-11C46A03A3E1}"/>
              </a:ext>
            </a:extLst>
          </p:cNvPr>
          <p:cNvSpPr>
            <a:spLocks noGrp="1"/>
          </p:cNvSpPr>
          <p:nvPr>
            <p:ph type="title"/>
          </p:nvPr>
        </p:nvSpPr>
        <p:spPr/>
        <p:txBody>
          <a:bodyPr/>
          <a:lstStyle/>
          <a:p>
            <a:r>
              <a:rPr lang="en-US" dirty="0"/>
              <a:t>Exploring Potassium </a:t>
            </a:r>
            <a:r>
              <a:rPr lang="en-US" sz="2000" b="0" dirty="0"/>
              <a:t>(2 of 3)</a:t>
            </a:r>
          </a:p>
        </p:txBody>
      </p:sp>
      <p:sp>
        <p:nvSpPr>
          <p:cNvPr id="3" name="Content Placeholder 2">
            <a:extLst>
              <a:ext uri="{FF2B5EF4-FFF2-40B4-BE49-F238E27FC236}">
                <a16:creationId xmlns:a16="http://schemas.microsoft.com/office/drawing/2014/main" id="{CB5DAC8E-02D6-44B4-9F97-8F7C2B890101}"/>
              </a:ext>
            </a:extLst>
          </p:cNvPr>
          <p:cNvSpPr>
            <a:spLocks noGrp="1"/>
          </p:cNvSpPr>
          <p:nvPr>
            <p:ph sz="quarter" idx="13"/>
          </p:nvPr>
        </p:nvSpPr>
        <p:spPr/>
        <p:txBody>
          <a:bodyPr/>
          <a:lstStyle/>
          <a:p>
            <a:r>
              <a:rPr lang="en-US" dirty="0"/>
              <a:t>Daily needs:</a:t>
            </a:r>
          </a:p>
          <a:p>
            <a:pPr lvl="1"/>
            <a:r>
              <a:rPr lang="en-US" dirty="0"/>
              <a:t>Adults: 4,700 </a:t>
            </a:r>
            <a:r>
              <a:rPr lang="en-US" dirty="0" smtClean="0"/>
              <a:t>m</a:t>
            </a:r>
            <a:r>
              <a:rPr lang="en-US" sz="100" dirty="0" smtClean="0">
                <a:solidFill>
                  <a:schemeClr val="bg1"/>
                </a:solidFill>
              </a:rPr>
              <a:t>illi</a:t>
            </a:r>
            <a:r>
              <a:rPr lang="en-US" dirty="0" smtClean="0"/>
              <a:t>g</a:t>
            </a:r>
            <a:r>
              <a:rPr lang="en-US" sz="100" dirty="0" smtClean="0">
                <a:solidFill>
                  <a:schemeClr val="bg1"/>
                </a:solidFill>
              </a:rPr>
              <a:t>rams</a:t>
            </a:r>
            <a:r>
              <a:rPr lang="en-US" dirty="0" smtClean="0"/>
              <a:t>/day</a:t>
            </a:r>
            <a:endParaRPr lang="en-US" dirty="0"/>
          </a:p>
          <a:p>
            <a:pPr lvl="1"/>
            <a:r>
              <a:rPr lang="en-US" dirty="0"/>
              <a:t>Adult females consume only about 2,400 m</a:t>
            </a:r>
            <a:r>
              <a:rPr lang="en-US" sz="100" dirty="0">
                <a:solidFill>
                  <a:schemeClr val="bg1"/>
                </a:solidFill>
              </a:rPr>
              <a:t>illi</a:t>
            </a:r>
            <a:r>
              <a:rPr lang="en-US" dirty="0"/>
              <a:t>g</a:t>
            </a:r>
            <a:r>
              <a:rPr lang="en-US" sz="100" dirty="0">
                <a:solidFill>
                  <a:schemeClr val="bg1"/>
                </a:solidFill>
              </a:rPr>
              <a:t>rams</a:t>
            </a:r>
            <a:r>
              <a:rPr lang="en-US" dirty="0"/>
              <a:t>/day and adult males only 3,170 m</a:t>
            </a:r>
            <a:r>
              <a:rPr lang="en-US" sz="100" dirty="0">
                <a:solidFill>
                  <a:schemeClr val="bg1"/>
                </a:solidFill>
              </a:rPr>
              <a:t>illi</a:t>
            </a:r>
            <a:r>
              <a:rPr lang="en-US" dirty="0"/>
              <a:t>g</a:t>
            </a:r>
            <a:r>
              <a:rPr lang="en-US" sz="100" dirty="0">
                <a:solidFill>
                  <a:schemeClr val="bg1"/>
                </a:solidFill>
              </a:rPr>
              <a:t>rams</a:t>
            </a:r>
            <a:r>
              <a:rPr lang="en-US" dirty="0"/>
              <a:t>/day, on average</a:t>
            </a:r>
          </a:p>
          <a:p>
            <a:r>
              <a:rPr lang="en-US" dirty="0"/>
              <a:t>Food sources:</a:t>
            </a:r>
          </a:p>
          <a:p>
            <a:pPr lvl="1"/>
            <a:r>
              <a:rPr lang="en-US" dirty="0"/>
              <a:t>Fruits and vegetables</a:t>
            </a:r>
          </a:p>
          <a:p>
            <a:pPr lvl="2"/>
            <a:r>
              <a:rPr lang="en-US" dirty="0"/>
              <a:t>Minimum of 4½ cups/day will help meet potassium needs</a:t>
            </a:r>
          </a:p>
          <a:p>
            <a:pPr lvl="1"/>
            <a:r>
              <a:rPr lang="en-US" dirty="0"/>
              <a:t>Dairy foods, nuts, legumes also good sources</a:t>
            </a:r>
          </a:p>
        </p:txBody>
      </p:sp>
    </p:spTree>
    <p:extLst>
      <p:ext uri="{BB962C8B-B14F-4D97-AF65-F5344CB8AC3E}">
        <p14:creationId xmlns:p14="http://schemas.microsoft.com/office/powerpoint/2010/main" val="2877992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A4D83-2466-480E-B0D2-BE56C81A98A0}"/>
              </a:ext>
            </a:extLst>
          </p:cNvPr>
          <p:cNvSpPr>
            <a:spLocks noGrp="1"/>
          </p:cNvSpPr>
          <p:nvPr>
            <p:ph type="title"/>
          </p:nvPr>
        </p:nvSpPr>
        <p:spPr/>
        <p:txBody>
          <a:bodyPr/>
          <a:lstStyle/>
          <a:p>
            <a:r>
              <a:rPr lang="en-US" sz="3400" dirty="0"/>
              <a:t>Figure 8.16 Potassium Content in Selected Foods</a:t>
            </a:r>
          </a:p>
        </p:txBody>
      </p:sp>
      <p:pic>
        <p:nvPicPr>
          <p:cNvPr id="7" name="Picture 6" descr="The food sources are divided into vegetables, fruits, grains, protein, dairy, and daily needs, as follows.&#10;Vegetables Blank Blank&#10;Food Amount Milligrams of Potassium&#10;Romaine lettuce, raw 2 cups 232&#10;Cabbage, raw 2 cups 238&#10;Spinach, raw 2 cups 335&#10;Carrots, raw 2 medium 390&#10;Tomato, raw 1 large 431&#10;Sweet potato, baked with skin 1 medium 542&#10;Kale, raw 2 cups 658&#10;Potato, baked with skin 1 medium 926&#10;&#10;Fruits Blank Blank&#10;Food Amount Milligrams of Potassium&#10;Apple 1 small 156&#10;Grapes 1 cup 176&#10;Banana 1 large 487&#10;Dried apricots Half cup 775&#10;&#10;Grains Blank Blank&#10;Food Amount Milligrams of Potassium&#10;Whole wheat bread, wheat bran bread 1 slice 69&#10;Oatmeal, cooked Half cup 82&#10;&#10;Protein Blank Blank&#10;Food Amount Milligrams of Potassium&#10;Walnuts 1 ounce 125&#10;Cashews 1 ounce 160&#10;Cod, cooked 3 ounces 207&#10;Poultry, white meat, cooked 3 ounces 220&#10;Lean beef sirloin, cooked 3 ounces 334&#10;Kidney beans, cooked  Half cup 358&#10;&#10;Dairy Blank Blank&#10;Food Amount Milligrams of Potassium&#10;Skim milk 1 cup 382&#10;Yogurt, plain, low fat or nonfat 1 cup 625&#10;&#10;Daily needs Blank Blank&#10;Blank Amount Milligrams of Potassium&#10;Adults 19 to 50 years Blank 4700&#10;">
            <a:extLst>
              <a:ext uri="{FF2B5EF4-FFF2-40B4-BE49-F238E27FC236}">
                <a16:creationId xmlns:a16="http://schemas.microsoft.com/office/drawing/2014/main" id="{440B64DD-3B56-4F5E-8E5E-46E3171EAC37}"/>
              </a:ext>
            </a:extLst>
          </p:cNvPr>
          <p:cNvPicPr>
            <a:picLocks noChangeAspect="1"/>
          </p:cNvPicPr>
          <p:nvPr/>
        </p:nvPicPr>
        <p:blipFill>
          <a:blip r:embed="rId2"/>
          <a:stretch>
            <a:fillRect/>
          </a:stretch>
        </p:blipFill>
        <p:spPr>
          <a:xfrm>
            <a:off x="1523181" y="1598182"/>
            <a:ext cx="6097638" cy="4755080"/>
          </a:xfrm>
          <a:prstGeom prst="rect">
            <a:avLst/>
          </a:prstGeom>
        </p:spPr>
      </p:pic>
    </p:spTree>
    <p:extLst>
      <p:ext uri="{BB962C8B-B14F-4D97-AF65-F5344CB8AC3E}">
        <p14:creationId xmlns:p14="http://schemas.microsoft.com/office/powerpoint/2010/main" val="1014024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DD7C-F1D6-4DEE-90E2-11C46A03A3E1}"/>
              </a:ext>
            </a:extLst>
          </p:cNvPr>
          <p:cNvSpPr>
            <a:spLocks noGrp="1"/>
          </p:cNvSpPr>
          <p:nvPr>
            <p:ph type="title"/>
          </p:nvPr>
        </p:nvSpPr>
        <p:spPr/>
        <p:txBody>
          <a:bodyPr/>
          <a:lstStyle/>
          <a:p>
            <a:r>
              <a:rPr lang="en-US" dirty="0"/>
              <a:t>Exploring Potassium </a:t>
            </a:r>
            <a:r>
              <a:rPr lang="en-US" sz="2000" b="0" dirty="0"/>
              <a:t>(3 of 3)</a:t>
            </a:r>
          </a:p>
        </p:txBody>
      </p:sp>
      <p:sp>
        <p:nvSpPr>
          <p:cNvPr id="3" name="Content Placeholder 2">
            <a:extLst>
              <a:ext uri="{FF2B5EF4-FFF2-40B4-BE49-F238E27FC236}">
                <a16:creationId xmlns:a16="http://schemas.microsoft.com/office/drawing/2014/main" id="{CB5DAC8E-02D6-44B4-9F97-8F7C2B890101}"/>
              </a:ext>
            </a:extLst>
          </p:cNvPr>
          <p:cNvSpPr>
            <a:spLocks noGrp="1"/>
          </p:cNvSpPr>
          <p:nvPr>
            <p:ph sz="quarter" idx="13"/>
          </p:nvPr>
        </p:nvSpPr>
        <p:spPr/>
        <p:txBody>
          <a:bodyPr/>
          <a:lstStyle/>
          <a:p>
            <a:r>
              <a:rPr lang="en-US" dirty="0"/>
              <a:t>Too much or too little:</a:t>
            </a:r>
          </a:p>
          <a:p>
            <a:pPr lvl="1"/>
            <a:r>
              <a:rPr lang="en-US" dirty="0"/>
              <a:t>Too much from supplements or salt substitutes can cause </a:t>
            </a:r>
            <a:r>
              <a:rPr lang="en-US" b="1" dirty="0"/>
              <a:t>hyperkalemia</a:t>
            </a:r>
            <a:r>
              <a:rPr lang="en-US" dirty="0"/>
              <a:t> in some individuals</a:t>
            </a:r>
          </a:p>
          <a:p>
            <a:pPr lvl="2"/>
            <a:r>
              <a:rPr lang="en-US" dirty="0"/>
              <a:t>Can cause irregular heartbeats, damage heart, and be life-threatening</a:t>
            </a:r>
          </a:p>
          <a:p>
            <a:pPr lvl="1"/>
            <a:r>
              <a:rPr lang="en-US" dirty="0"/>
              <a:t>Too little can cause </a:t>
            </a:r>
            <a:r>
              <a:rPr lang="en-US" b="1" dirty="0"/>
              <a:t>hypokalemia</a:t>
            </a:r>
          </a:p>
          <a:p>
            <a:pPr lvl="2"/>
            <a:r>
              <a:rPr lang="en-US" dirty="0"/>
              <a:t>Can cause muscle weakness, cramps, irregular heartbeats, and paralysis</a:t>
            </a:r>
          </a:p>
          <a:p>
            <a:pPr lvl="2"/>
            <a:r>
              <a:rPr lang="en-US" dirty="0"/>
              <a:t>Can occur as result of excessive vomiting and/or diarrhea, anorexia and/or bulimia eating disorders</a:t>
            </a:r>
          </a:p>
        </p:txBody>
      </p:sp>
    </p:spTree>
    <p:extLst>
      <p:ext uri="{BB962C8B-B14F-4D97-AF65-F5344CB8AC3E}">
        <p14:creationId xmlns:p14="http://schemas.microsoft.com/office/powerpoint/2010/main" val="2130753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DD7C-F1D6-4DEE-90E2-11C46A03A3E1}"/>
              </a:ext>
            </a:extLst>
          </p:cNvPr>
          <p:cNvSpPr>
            <a:spLocks noGrp="1"/>
          </p:cNvSpPr>
          <p:nvPr>
            <p:ph type="title"/>
          </p:nvPr>
        </p:nvSpPr>
        <p:spPr/>
        <p:txBody>
          <a:bodyPr/>
          <a:lstStyle/>
          <a:p>
            <a:r>
              <a:rPr lang="en-US" dirty="0"/>
              <a:t>Exploring Calcium </a:t>
            </a:r>
            <a:r>
              <a:rPr lang="en-US" sz="2000" b="0" dirty="0"/>
              <a:t>(1 of 3)</a:t>
            </a:r>
          </a:p>
        </p:txBody>
      </p:sp>
      <p:sp>
        <p:nvSpPr>
          <p:cNvPr id="3" name="Content Placeholder 2">
            <a:extLst>
              <a:ext uri="{FF2B5EF4-FFF2-40B4-BE49-F238E27FC236}">
                <a16:creationId xmlns:a16="http://schemas.microsoft.com/office/drawing/2014/main" id="{CB5DAC8E-02D6-44B4-9F97-8F7C2B890101}"/>
              </a:ext>
            </a:extLst>
          </p:cNvPr>
          <p:cNvSpPr>
            <a:spLocks noGrp="1"/>
          </p:cNvSpPr>
          <p:nvPr>
            <p:ph sz="quarter" idx="13"/>
          </p:nvPr>
        </p:nvSpPr>
        <p:spPr>
          <a:xfrm>
            <a:off x="457200" y="1556326"/>
            <a:ext cx="8311896" cy="4434275"/>
          </a:xfrm>
        </p:spPr>
        <p:txBody>
          <a:bodyPr/>
          <a:lstStyle/>
          <a:p>
            <a:r>
              <a:rPr lang="en-US" dirty="0"/>
              <a:t>Most abundant mineral in body</a:t>
            </a:r>
          </a:p>
          <a:p>
            <a:pPr lvl="1"/>
            <a:r>
              <a:rPr lang="en-US" dirty="0"/>
              <a:t>More than 99 percent located in bones and teeth</a:t>
            </a:r>
          </a:p>
          <a:p>
            <a:r>
              <a:rPr lang="en-US" dirty="0"/>
              <a:t>Functions:</a:t>
            </a:r>
          </a:p>
          <a:p>
            <a:pPr lvl="1"/>
            <a:r>
              <a:rPr lang="en-US" dirty="0"/>
              <a:t>Helps build strong bones and teeth</a:t>
            </a:r>
          </a:p>
          <a:p>
            <a:pPr lvl="1"/>
            <a:r>
              <a:rPr lang="en-US" dirty="0"/>
              <a:t>Plays a role in muscles, nerves, and blood</a:t>
            </a:r>
          </a:p>
          <a:p>
            <a:pPr lvl="1"/>
            <a:r>
              <a:rPr lang="en-US" dirty="0"/>
              <a:t>May help lower high blood pressure</a:t>
            </a:r>
          </a:p>
          <a:p>
            <a:pPr lvl="1"/>
            <a:r>
              <a:rPr lang="en-US" dirty="0"/>
              <a:t>May fight colon cancer</a:t>
            </a:r>
          </a:p>
          <a:p>
            <a:pPr lvl="1"/>
            <a:r>
              <a:rPr lang="en-US" dirty="0"/>
              <a:t>May reduce risk of kidney stones (though supplements have opposite effect)</a:t>
            </a:r>
          </a:p>
        </p:txBody>
      </p:sp>
    </p:spTree>
    <p:extLst>
      <p:ext uri="{BB962C8B-B14F-4D97-AF65-F5344CB8AC3E}">
        <p14:creationId xmlns:p14="http://schemas.microsoft.com/office/powerpoint/2010/main" val="3523719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DD7C-F1D6-4DEE-90E2-11C46A03A3E1}"/>
              </a:ext>
            </a:extLst>
          </p:cNvPr>
          <p:cNvSpPr>
            <a:spLocks noGrp="1"/>
          </p:cNvSpPr>
          <p:nvPr>
            <p:ph type="title"/>
          </p:nvPr>
        </p:nvSpPr>
        <p:spPr/>
        <p:txBody>
          <a:bodyPr/>
          <a:lstStyle/>
          <a:p>
            <a:r>
              <a:rPr lang="en-US" dirty="0"/>
              <a:t>Exploring Calcium </a:t>
            </a:r>
            <a:r>
              <a:rPr lang="en-US" sz="2000" b="0" dirty="0"/>
              <a:t>(2 of 3)</a:t>
            </a:r>
          </a:p>
        </p:txBody>
      </p:sp>
      <p:sp>
        <p:nvSpPr>
          <p:cNvPr id="3" name="Content Placeholder 2">
            <a:extLst>
              <a:ext uri="{FF2B5EF4-FFF2-40B4-BE49-F238E27FC236}">
                <a16:creationId xmlns:a16="http://schemas.microsoft.com/office/drawing/2014/main" id="{CB5DAC8E-02D6-44B4-9F97-8F7C2B890101}"/>
              </a:ext>
            </a:extLst>
          </p:cNvPr>
          <p:cNvSpPr>
            <a:spLocks noGrp="1"/>
          </p:cNvSpPr>
          <p:nvPr>
            <p:ph sz="quarter" idx="13"/>
          </p:nvPr>
        </p:nvSpPr>
        <p:spPr/>
        <p:txBody>
          <a:bodyPr/>
          <a:lstStyle/>
          <a:p>
            <a:r>
              <a:rPr lang="en-US" dirty="0"/>
              <a:t>Daily needs:</a:t>
            </a:r>
          </a:p>
          <a:p>
            <a:pPr lvl="1"/>
            <a:r>
              <a:rPr lang="en-US" dirty="0"/>
              <a:t>1,000 to 1,200 m</a:t>
            </a:r>
            <a:r>
              <a:rPr lang="en-US" sz="100" dirty="0">
                <a:solidFill>
                  <a:schemeClr val="bg1"/>
                </a:solidFill>
              </a:rPr>
              <a:t>illi</a:t>
            </a:r>
            <a:r>
              <a:rPr lang="en-US" dirty="0"/>
              <a:t>g</a:t>
            </a:r>
            <a:r>
              <a:rPr lang="en-US" sz="100" dirty="0">
                <a:solidFill>
                  <a:schemeClr val="bg1"/>
                </a:solidFill>
              </a:rPr>
              <a:t>rams</a:t>
            </a:r>
            <a:r>
              <a:rPr lang="en-US" dirty="0"/>
              <a:t>/day, depending on age</a:t>
            </a:r>
          </a:p>
          <a:p>
            <a:r>
              <a:rPr lang="en-US" dirty="0"/>
              <a:t>Food sources:</a:t>
            </a:r>
          </a:p>
          <a:p>
            <a:pPr lvl="1"/>
            <a:r>
              <a:rPr lang="en-US" dirty="0"/>
              <a:t>Milk, yogurt, cheese, broccoli, kale, canned salmon (with bones), tofu processed with calcium, calcium-fortified juices and cereals</a:t>
            </a:r>
          </a:p>
        </p:txBody>
      </p:sp>
    </p:spTree>
    <p:extLst>
      <p:ext uri="{BB962C8B-B14F-4D97-AF65-F5344CB8AC3E}">
        <p14:creationId xmlns:p14="http://schemas.microsoft.com/office/powerpoint/2010/main" val="3772164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D4A5B-9E6D-4B9E-83AD-D7C548BA9BE2}"/>
              </a:ext>
            </a:extLst>
          </p:cNvPr>
          <p:cNvSpPr>
            <a:spLocks noGrp="1"/>
          </p:cNvSpPr>
          <p:nvPr>
            <p:ph type="title"/>
          </p:nvPr>
        </p:nvSpPr>
        <p:spPr/>
        <p:txBody>
          <a:bodyPr/>
          <a:lstStyle/>
          <a:p>
            <a:r>
              <a:rPr lang="en-US" sz="3400" dirty="0"/>
              <a:t>Figure 8.17 Calcium Content in Selected Foods</a:t>
            </a:r>
          </a:p>
        </p:txBody>
      </p:sp>
      <p:pic>
        <p:nvPicPr>
          <p:cNvPr id="6" name="Picture 5" descr="The food sources are divided into vegetables, fruits, grains, protein, dairy, and daily needs is as follows.&#10;Vegetables Blank Blank&#10;Food Amount Milligrams of Calcium&#10;Broccoli, cooked, boiled 1 cup 62&#10;Kale, cooked, boiled 1 cup 94&#10;Bok choy, cooked, boiled 1 cup 158&#10;&#10;Fruits Blank Blank&#10;Food Amount Milligrams of Calcium&#10;Orange juice, calcium fortified 8 ounces 349&#10;&#10;Grains Blank Blank&#10;Food Amount Milligrams of Calcium&#10;Tortilla, corn 6 inches 46&#10;&#10;Protein Blank Blank&#10;Food Amount Milligrams of Calcium&#10;Almonds 1 ounce 76&#10;Salmon, canned 3 ounces 197&#10;Soy milk, calcium fortified 8 ounces 299&#10;Tofu, processed with calcium 4 ounces 434&#10;&#10;Dairy Blank Blank&#10;Food Amount Milligrams of Calcium&#10;Frozen yogurt Half cup 87&#10;Parmesan cheese 2 tablespoons 110&#10;Cottage cheese, low fat, 1 percent milk fat 1 cup 138&#10;Cheese, cheddar, low fat one and a half ounces 176&#10;String cheese, part skim mozzarella, low moisture 1 ounce 207&#10;Milk, skim 8 ounces 299&#10;Yogurt, vanilla, low fat 8 ounces 419&#10;&#10;Daily needs Blank Blank&#10;Blank Amount Milligrams of Calcium&#10;Adults 19 to 50 years Blank 1000&#10;">
            <a:extLst>
              <a:ext uri="{FF2B5EF4-FFF2-40B4-BE49-F238E27FC236}">
                <a16:creationId xmlns:a16="http://schemas.microsoft.com/office/drawing/2014/main" id="{E6682CBC-F62A-4CF2-8D8D-0AB157F7C3DB}"/>
              </a:ext>
            </a:extLst>
          </p:cNvPr>
          <p:cNvPicPr>
            <a:picLocks noChangeAspect="1"/>
          </p:cNvPicPr>
          <p:nvPr/>
        </p:nvPicPr>
        <p:blipFill>
          <a:blip r:embed="rId2"/>
          <a:stretch>
            <a:fillRect/>
          </a:stretch>
        </p:blipFill>
        <p:spPr>
          <a:xfrm>
            <a:off x="2306985" y="1407008"/>
            <a:ext cx="4530028" cy="4827755"/>
          </a:xfrm>
          <a:prstGeom prst="rect">
            <a:avLst/>
          </a:prstGeom>
        </p:spPr>
      </p:pic>
    </p:spTree>
    <p:extLst>
      <p:ext uri="{BB962C8B-B14F-4D97-AF65-F5344CB8AC3E}">
        <p14:creationId xmlns:p14="http://schemas.microsoft.com/office/powerpoint/2010/main" val="2167264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FDD4E-C2B8-46FE-8FE8-4BD1F3FB9B72}"/>
              </a:ext>
            </a:extLst>
          </p:cNvPr>
          <p:cNvSpPr>
            <a:spLocks noGrp="1"/>
          </p:cNvSpPr>
          <p:nvPr>
            <p:ph type="title"/>
          </p:nvPr>
        </p:nvSpPr>
        <p:spPr/>
        <p:txBody>
          <a:bodyPr/>
          <a:lstStyle/>
          <a:p>
            <a:r>
              <a:rPr lang="en-US" dirty="0"/>
              <a:t>Figure 8.18 Bioavailability of Calcium</a:t>
            </a:r>
          </a:p>
        </p:txBody>
      </p:sp>
      <p:pic>
        <p:nvPicPr>
          <p:cNvPr id="7" name="Picture 6" descr="The bioavailability of calcium is as follows.&#10;Less than 10 percent 20 to 30 percent More than 40 percent&#10;Spinach, Rhubarb, Okra Milk, Cheese, Yogurt, Tofu, Soy milk, Salmon, O J with, calcium, Almonds, Beans&#10; Kale, Broccoli, Chinese mustard, greens, Turnip greens, Green cabbage&#10;">
            <a:extLst>
              <a:ext uri="{FF2B5EF4-FFF2-40B4-BE49-F238E27FC236}">
                <a16:creationId xmlns:a16="http://schemas.microsoft.com/office/drawing/2014/main" id="{B5E2D1C4-2695-45EF-A94F-27175FFD7653}"/>
              </a:ext>
            </a:extLst>
          </p:cNvPr>
          <p:cNvPicPr>
            <a:picLocks noChangeAspect="1"/>
          </p:cNvPicPr>
          <p:nvPr/>
        </p:nvPicPr>
        <p:blipFill>
          <a:blip r:embed="rId2"/>
          <a:stretch>
            <a:fillRect/>
          </a:stretch>
        </p:blipFill>
        <p:spPr>
          <a:xfrm>
            <a:off x="692391" y="1838558"/>
            <a:ext cx="7759219" cy="3968285"/>
          </a:xfrm>
          <a:prstGeom prst="rect">
            <a:avLst/>
          </a:prstGeom>
        </p:spPr>
      </p:pic>
    </p:spTree>
    <p:extLst>
      <p:ext uri="{BB962C8B-B14F-4D97-AF65-F5344CB8AC3E}">
        <p14:creationId xmlns:p14="http://schemas.microsoft.com/office/powerpoint/2010/main" val="3693656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DD7C-F1D6-4DEE-90E2-11C46A03A3E1}"/>
              </a:ext>
            </a:extLst>
          </p:cNvPr>
          <p:cNvSpPr>
            <a:spLocks noGrp="1"/>
          </p:cNvSpPr>
          <p:nvPr>
            <p:ph type="title"/>
          </p:nvPr>
        </p:nvSpPr>
        <p:spPr/>
        <p:txBody>
          <a:bodyPr/>
          <a:lstStyle/>
          <a:p>
            <a:r>
              <a:rPr lang="en-US" dirty="0"/>
              <a:t>Exploring Calcium </a:t>
            </a:r>
            <a:r>
              <a:rPr lang="en-US" sz="2000" b="0" dirty="0"/>
              <a:t>(3 of 3)</a:t>
            </a:r>
          </a:p>
        </p:txBody>
      </p:sp>
      <p:sp>
        <p:nvSpPr>
          <p:cNvPr id="3" name="Content Placeholder 2">
            <a:extLst>
              <a:ext uri="{FF2B5EF4-FFF2-40B4-BE49-F238E27FC236}">
                <a16:creationId xmlns:a16="http://schemas.microsoft.com/office/drawing/2014/main" id="{CB5DAC8E-02D6-44B4-9F97-8F7C2B890101}"/>
              </a:ext>
            </a:extLst>
          </p:cNvPr>
          <p:cNvSpPr>
            <a:spLocks noGrp="1"/>
          </p:cNvSpPr>
          <p:nvPr>
            <p:ph sz="quarter" idx="13"/>
          </p:nvPr>
        </p:nvSpPr>
        <p:spPr>
          <a:xfrm>
            <a:off x="457200" y="1556326"/>
            <a:ext cx="8470900" cy="4752399"/>
          </a:xfrm>
        </p:spPr>
        <p:txBody>
          <a:bodyPr/>
          <a:lstStyle/>
          <a:p>
            <a:r>
              <a:rPr lang="en-US" dirty="0"/>
              <a:t>Too much or too little:</a:t>
            </a:r>
          </a:p>
          <a:p>
            <a:pPr lvl="1"/>
            <a:r>
              <a:rPr lang="en-US" dirty="0"/>
              <a:t>U</a:t>
            </a:r>
            <a:r>
              <a:rPr lang="en-US" sz="100" dirty="0"/>
              <a:t> </a:t>
            </a:r>
            <a:r>
              <a:rPr lang="en-US" dirty="0"/>
              <a:t>L: 2,500 m</a:t>
            </a:r>
            <a:r>
              <a:rPr lang="en-US" sz="100" dirty="0">
                <a:solidFill>
                  <a:schemeClr val="bg1"/>
                </a:solidFill>
              </a:rPr>
              <a:t>illi</a:t>
            </a:r>
            <a:r>
              <a:rPr lang="en-US" dirty="0"/>
              <a:t>g</a:t>
            </a:r>
            <a:r>
              <a:rPr lang="en-US" sz="100" dirty="0">
                <a:solidFill>
                  <a:schemeClr val="bg1"/>
                </a:solidFill>
              </a:rPr>
              <a:t>rams</a:t>
            </a:r>
            <a:r>
              <a:rPr lang="en-US" dirty="0"/>
              <a:t>/day (ages 19–50); 2,000 m</a:t>
            </a:r>
            <a:r>
              <a:rPr lang="en-US" sz="100" dirty="0">
                <a:solidFill>
                  <a:schemeClr val="bg1"/>
                </a:solidFill>
              </a:rPr>
              <a:t>illi</a:t>
            </a:r>
            <a:r>
              <a:rPr lang="en-US" dirty="0"/>
              <a:t>g</a:t>
            </a:r>
            <a:r>
              <a:rPr lang="en-US" sz="100" dirty="0">
                <a:solidFill>
                  <a:schemeClr val="bg1"/>
                </a:solidFill>
              </a:rPr>
              <a:t>rams</a:t>
            </a:r>
            <a:r>
              <a:rPr lang="en-US" dirty="0"/>
              <a:t> (51+)</a:t>
            </a:r>
          </a:p>
          <a:p>
            <a:pPr lvl="1"/>
            <a:r>
              <a:rPr lang="en-US" dirty="0"/>
              <a:t>Too much calcium leads to hypercalcemia: impaired kidneys, calcium deposits in body</a:t>
            </a:r>
          </a:p>
          <a:p>
            <a:pPr lvl="1"/>
            <a:r>
              <a:rPr lang="en-US" dirty="0"/>
              <a:t>Too little can lead to less dense, weakened, brittle bones, and increased risk for osteoporosis</a:t>
            </a:r>
          </a:p>
          <a:p>
            <a:r>
              <a:rPr lang="en-US" dirty="0"/>
              <a:t>Calcium supplements:</a:t>
            </a:r>
          </a:p>
          <a:p>
            <a:pPr lvl="1"/>
            <a:r>
              <a:rPr lang="en-US" dirty="0"/>
              <a:t>Consume in doses of 500 m</a:t>
            </a:r>
            <a:r>
              <a:rPr lang="en-US" sz="100" dirty="0">
                <a:solidFill>
                  <a:schemeClr val="bg1"/>
                </a:solidFill>
              </a:rPr>
              <a:t>illi</a:t>
            </a:r>
            <a:r>
              <a:rPr lang="en-US" dirty="0"/>
              <a:t>g</a:t>
            </a:r>
            <a:r>
              <a:rPr lang="en-US" sz="100" dirty="0">
                <a:solidFill>
                  <a:schemeClr val="bg1"/>
                </a:solidFill>
              </a:rPr>
              <a:t>rams</a:t>
            </a:r>
            <a:r>
              <a:rPr lang="en-US" dirty="0"/>
              <a:t> or less</a:t>
            </a:r>
          </a:p>
          <a:p>
            <a:pPr lvl="1"/>
            <a:r>
              <a:rPr lang="en-US" dirty="0"/>
              <a:t>Some sources (oyster shell, bone meal, dolomite) may contain lead, other toxic metals</a:t>
            </a:r>
          </a:p>
          <a:p>
            <a:pPr lvl="1"/>
            <a:r>
              <a:rPr lang="en-US" dirty="0"/>
              <a:t>May be inadvisable if consuming enough in foods</a:t>
            </a:r>
          </a:p>
        </p:txBody>
      </p:sp>
    </p:spTree>
    <p:extLst>
      <p:ext uri="{BB962C8B-B14F-4D97-AF65-F5344CB8AC3E}">
        <p14:creationId xmlns:p14="http://schemas.microsoft.com/office/powerpoint/2010/main" val="1851782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F6A07-009E-48B9-ABEE-F8EEF1FAC6CA}"/>
              </a:ext>
            </a:extLst>
          </p:cNvPr>
          <p:cNvSpPr>
            <a:spLocks noGrp="1"/>
          </p:cNvSpPr>
          <p:nvPr>
            <p:ph type="title"/>
          </p:nvPr>
        </p:nvSpPr>
        <p:spPr/>
        <p:txBody>
          <a:bodyPr/>
          <a:lstStyle/>
          <a:p>
            <a:r>
              <a:rPr lang="en-US" sz="3400" dirty="0"/>
              <a:t>Figure 8.19 Healthy Bone (left) </a:t>
            </a:r>
            <a:r>
              <a:rPr lang="en-US" sz="3400" dirty="0" smtClean="0"/>
              <a:t>v</a:t>
            </a:r>
            <a:r>
              <a:rPr lang="en-US" sz="100" dirty="0" smtClean="0">
                <a:solidFill>
                  <a:schemeClr val="bg1"/>
                </a:solidFill>
              </a:rPr>
              <a:t>er</a:t>
            </a:r>
            <a:r>
              <a:rPr lang="en-US" sz="3400" dirty="0" smtClean="0"/>
              <a:t>s</a:t>
            </a:r>
            <a:r>
              <a:rPr lang="en-US" sz="100" dirty="0" smtClean="0">
                <a:solidFill>
                  <a:schemeClr val="bg1"/>
                </a:solidFill>
              </a:rPr>
              <a:t>us</a:t>
            </a:r>
            <a:r>
              <a:rPr lang="en-US" sz="3400" dirty="0" smtClean="0"/>
              <a:t> </a:t>
            </a:r>
            <a:r>
              <a:rPr lang="en-US" sz="3400" dirty="0"/>
              <a:t>Weakened Bone (right)</a:t>
            </a:r>
          </a:p>
        </p:txBody>
      </p:sp>
      <p:pic>
        <p:nvPicPr>
          <p:cNvPr id="6" name="Picture 5" descr="A photo shows a microscopic view of a healthy bone versus a weakened bone. The weakened bone looks torn, porous, and very thin, compare to the healthy bone.">
            <a:extLst>
              <a:ext uri="{FF2B5EF4-FFF2-40B4-BE49-F238E27FC236}">
                <a16:creationId xmlns:a16="http://schemas.microsoft.com/office/drawing/2014/main" id="{C866AF26-0B2F-40BD-AD53-A1C7AA96A938}"/>
              </a:ext>
            </a:extLst>
          </p:cNvPr>
          <p:cNvPicPr>
            <a:picLocks noChangeAspect="1"/>
          </p:cNvPicPr>
          <p:nvPr/>
        </p:nvPicPr>
        <p:blipFill>
          <a:blip r:embed="rId2"/>
          <a:stretch>
            <a:fillRect/>
          </a:stretch>
        </p:blipFill>
        <p:spPr>
          <a:xfrm>
            <a:off x="692391" y="1577126"/>
            <a:ext cx="7759219" cy="4411670"/>
          </a:xfrm>
          <a:prstGeom prst="rect">
            <a:avLst/>
          </a:prstGeom>
        </p:spPr>
      </p:pic>
    </p:spTree>
    <p:extLst>
      <p:ext uri="{BB962C8B-B14F-4D97-AF65-F5344CB8AC3E}">
        <p14:creationId xmlns:p14="http://schemas.microsoft.com/office/powerpoint/2010/main" val="28149831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1C6A5-2909-4184-960E-75681A60A7AD}"/>
              </a:ext>
            </a:extLst>
          </p:cNvPr>
          <p:cNvSpPr>
            <a:spLocks noGrp="1"/>
          </p:cNvSpPr>
          <p:nvPr>
            <p:ph type="title"/>
          </p:nvPr>
        </p:nvSpPr>
        <p:spPr/>
        <p:txBody>
          <a:bodyPr/>
          <a:lstStyle/>
          <a:p>
            <a:r>
              <a:rPr lang="en-US" sz="3400" dirty="0"/>
              <a:t>Osteoporosis: Not Just Your Grandmother</a:t>
            </a:r>
            <a:r>
              <a:rPr lang="fr-FR" sz="3400" dirty="0"/>
              <a:t>'</a:t>
            </a:r>
            <a:r>
              <a:rPr lang="en-US" altLang="ja-JP" sz="3400" dirty="0"/>
              <a:t>s Problem </a:t>
            </a:r>
            <a:r>
              <a:rPr lang="en-US" altLang="ja-JP" sz="2000" b="0" dirty="0"/>
              <a:t>(1 of 3)</a:t>
            </a:r>
            <a:endParaRPr lang="en-US" sz="2000" b="0" dirty="0"/>
          </a:p>
        </p:txBody>
      </p:sp>
      <p:sp>
        <p:nvSpPr>
          <p:cNvPr id="3" name="Content Placeholder 2">
            <a:extLst>
              <a:ext uri="{FF2B5EF4-FFF2-40B4-BE49-F238E27FC236}">
                <a16:creationId xmlns:a16="http://schemas.microsoft.com/office/drawing/2014/main" id="{86E5772D-B4C4-4703-9FB0-5C6DD58ECF70}"/>
              </a:ext>
            </a:extLst>
          </p:cNvPr>
          <p:cNvSpPr>
            <a:spLocks noGrp="1"/>
          </p:cNvSpPr>
          <p:nvPr>
            <p:ph sz="quarter" idx="13"/>
          </p:nvPr>
        </p:nvSpPr>
        <p:spPr>
          <a:xfrm>
            <a:off x="457199" y="1556326"/>
            <a:ext cx="8406581" cy="4434275"/>
          </a:xfrm>
        </p:spPr>
        <p:txBody>
          <a:bodyPr/>
          <a:lstStyle/>
          <a:p>
            <a:r>
              <a:rPr lang="en-US" dirty="0"/>
              <a:t>Bones are living tissue, constantly changing</a:t>
            </a:r>
          </a:p>
          <a:p>
            <a:r>
              <a:rPr lang="en-US" dirty="0"/>
              <a:t>Peak bone mass occurs in early adulthood (20s)</a:t>
            </a:r>
          </a:p>
          <a:p>
            <a:pPr lvl="1"/>
            <a:r>
              <a:rPr lang="en-US" dirty="0"/>
              <a:t>Then slowly more bone is lost than added</a:t>
            </a:r>
          </a:p>
          <a:p>
            <a:pPr lvl="1"/>
            <a:r>
              <a:rPr lang="en-US" dirty="0"/>
              <a:t>As bones lose mass, they become more porous and prone to fractures, leading to osteoporosis</a:t>
            </a:r>
          </a:p>
          <a:p>
            <a:r>
              <a:rPr lang="en-US" b="1" dirty="0"/>
              <a:t>Bone mineral density (B</a:t>
            </a:r>
            <a:r>
              <a:rPr lang="en-US" sz="100" b="1" dirty="0"/>
              <a:t> </a:t>
            </a:r>
            <a:r>
              <a:rPr lang="en-US" b="1" dirty="0"/>
              <a:t>M</a:t>
            </a:r>
            <a:r>
              <a:rPr lang="en-US" sz="100" b="1" dirty="0"/>
              <a:t> </a:t>
            </a:r>
            <a:r>
              <a:rPr lang="en-US" b="1" dirty="0"/>
              <a:t>D) </a:t>
            </a:r>
            <a:r>
              <a:rPr lang="en-US" dirty="0"/>
              <a:t>test measures bone density</a:t>
            </a:r>
          </a:p>
          <a:p>
            <a:pPr lvl="1"/>
            <a:r>
              <a:rPr lang="en-US" dirty="0"/>
              <a:t>Low score = </a:t>
            </a:r>
            <a:r>
              <a:rPr lang="en-US" b="1" dirty="0"/>
              <a:t>osteopenia</a:t>
            </a:r>
            <a:r>
              <a:rPr lang="en-US" dirty="0"/>
              <a:t> (low bone mass)</a:t>
            </a:r>
          </a:p>
          <a:p>
            <a:pPr lvl="1"/>
            <a:r>
              <a:rPr lang="en-US" dirty="0"/>
              <a:t>Very low score = </a:t>
            </a:r>
            <a:r>
              <a:rPr lang="en-US" b="1" dirty="0"/>
              <a:t>osteoporosis</a:t>
            </a:r>
          </a:p>
        </p:txBody>
      </p:sp>
    </p:spTree>
    <p:extLst>
      <p:ext uri="{BB962C8B-B14F-4D97-AF65-F5344CB8AC3E}">
        <p14:creationId xmlns:p14="http://schemas.microsoft.com/office/powerpoint/2010/main" val="1131053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17AA-2649-467F-8AC6-8E0D1B1626D8}"/>
              </a:ext>
            </a:extLst>
          </p:cNvPr>
          <p:cNvSpPr>
            <a:spLocks noGrp="1"/>
          </p:cNvSpPr>
          <p:nvPr>
            <p:ph type="title"/>
          </p:nvPr>
        </p:nvSpPr>
        <p:spPr>
          <a:xfrm>
            <a:off x="457200" y="215371"/>
            <a:ext cx="8375904" cy="1097279"/>
          </a:xfrm>
        </p:spPr>
        <p:txBody>
          <a:bodyPr/>
          <a:lstStyle/>
          <a:p>
            <a:r>
              <a:rPr lang="en-US" sz="3400" dirty="0"/>
              <a:t>Figure 8.20 Weakened Bones Cause the Spine to Collapse over Time</a:t>
            </a:r>
          </a:p>
        </p:txBody>
      </p:sp>
      <p:pic>
        <p:nvPicPr>
          <p:cNvPr id="6" name="Picture 5" descr="Weakened bones in the vertebrae can cause the spine to collapse over time is demonstrated with three images. The first image is a normal vertebrae, the second image is a vertebrae in the beginning stages of weakening. The third image is a vertebra that has begun to collapse">
            <a:extLst>
              <a:ext uri="{FF2B5EF4-FFF2-40B4-BE49-F238E27FC236}">
                <a16:creationId xmlns:a16="http://schemas.microsoft.com/office/drawing/2014/main" id="{A50C863E-3806-47A6-9ED4-2A38A7A93F88}"/>
              </a:ext>
            </a:extLst>
          </p:cNvPr>
          <p:cNvPicPr>
            <a:picLocks noChangeAspect="1"/>
          </p:cNvPicPr>
          <p:nvPr/>
        </p:nvPicPr>
        <p:blipFill>
          <a:blip r:embed="rId2"/>
          <a:stretch>
            <a:fillRect/>
          </a:stretch>
        </p:blipFill>
        <p:spPr>
          <a:xfrm>
            <a:off x="1496253" y="1524723"/>
            <a:ext cx="6151494" cy="4781950"/>
          </a:xfrm>
          <a:prstGeom prst="rect">
            <a:avLst/>
          </a:prstGeom>
        </p:spPr>
      </p:pic>
    </p:spTree>
    <p:extLst>
      <p:ext uri="{BB962C8B-B14F-4D97-AF65-F5344CB8AC3E}">
        <p14:creationId xmlns:p14="http://schemas.microsoft.com/office/powerpoint/2010/main" val="2525891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17AA-2649-467F-8AC6-8E0D1B1626D8}"/>
              </a:ext>
            </a:extLst>
          </p:cNvPr>
          <p:cNvSpPr>
            <a:spLocks noGrp="1"/>
          </p:cNvSpPr>
          <p:nvPr>
            <p:ph type="title"/>
          </p:nvPr>
        </p:nvSpPr>
        <p:spPr/>
        <p:txBody>
          <a:bodyPr/>
          <a:lstStyle/>
          <a:p>
            <a:r>
              <a:rPr lang="en-US" sz="3400" dirty="0"/>
              <a:t>Figure 8.21 Change in Bone Mass Over Time</a:t>
            </a:r>
          </a:p>
        </p:txBody>
      </p:sp>
      <p:pic>
        <p:nvPicPr>
          <p:cNvPr id="7" name="Picture 6" descr="A table is as follows.&#10;Age Change in bone mass&#10;0 to 30 years Active growth&#10;40 to 50 Slow loss&#10;50 to 60 Rapid loss&#10;60 to 90 Less rapid loss&#10;">
            <a:extLst>
              <a:ext uri="{FF2B5EF4-FFF2-40B4-BE49-F238E27FC236}">
                <a16:creationId xmlns:a16="http://schemas.microsoft.com/office/drawing/2014/main" id="{986146F3-2921-45EC-81E2-B51D61F2A8F4}"/>
              </a:ext>
            </a:extLst>
          </p:cNvPr>
          <p:cNvPicPr>
            <a:picLocks noChangeAspect="1"/>
          </p:cNvPicPr>
          <p:nvPr/>
        </p:nvPicPr>
        <p:blipFill>
          <a:blip r:embed="rId2"/>
          <a:stretch>
            <a:fillRect/>
          </a:stretch>
        </p:blipFill>
        <p:spPr>
          <a:xfrm>
            <a:off x="2810832" y="1514274"/>
            <a:ext cx="3522336" cy="4832335"/>
          </a:xfrm>
          <a:prstGeom prst="rect">
            <a:avLst/>
          </a:prstGeom>
        </p:spPr>
      </p:pic>
    </p:spTree>
    <p:extLst>
      <p:ext uri="{BB962C8B-B14F-4D97-AF65-F5344CB8AC3E}">
        <p14:creationId xmlns:p14="http://schemas.microsoft.com/office/powerpoint/2010/main" val="3464466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1C6A5-2909-4184-960E-75681A60A7AD}"/>
              </a:ext>
            </a:extLst>
          </p:cNvPr>
          <p:cNvSpPr>
            <a:spLocks noGrp="1"/>
          </p:cNvSpPr>
          <p:nvPr>
            <p:ph type="title"/>
          </p:nvPr>
        </p:nvSpPr>
        <p:spPr/>
        <p:txBody>
          <a:bodyPr/>
          <a:lstStyle/>
          <a:p>
            <a:r>
              <a:rPr lang="en-US" sz="3400" dirty="0"/>
              <a:t>Osteoporosis: Not Just Your Grandmother</a:t>
            </a:r>
            <a:r>
              <a:rPr lang="fr-FR" sz="3400" dirty="0"/>
              <a:t>'</a:t>
            </a:r>
            <a:r>
              <a:rPr lang="en-US" altLang="ja-JP" sz="3400" dirty="0"/>
              <a:t>s Problem </a:t>
            </a:r>
            <a:r>
              <a:rPr lang="en-US" altLang="ja-JP" sz="2000" b="0" dirty="0"/>
              <a:t>(2 of 3)</a:t>
            </a:r>
            <a:endParaRPr lang="en-US" sz="2000" b="0" dirty="0"/>
          </a:p>
        </p:txBody>
      </p:sp>
      <p:sp>
        <p:nvSpPr>
          <p:cNvPr id="3" name="Content Placeholder 2">
            <a:extLst>
              <a:ext uri="{FF2B5EF4-FFF2-40B4-BE49-F238E27FC236}">
                <a16:creationId xmlns:a16="http://schemas.microsoft.com/office/drawing/2014/main" id="{86E5772D-B4C4-4703-9FB0-5C6DD58ECF70}"/>
              </a:ext>
            </a:extLst>
          </p:cNvPr>
          <p:cNvSpPr>
            <a:spLocks noGrp="1"/>
          </p:cNvSpPr>
          <p:nvPr>
            <p:ph sz="quarter" idx="13"/>
          </p:nvPr>
        </p:nvSpPr>
        <p:spPr>
          <a:xfrm>
            <a:off x="457199" y="1556326"/>
            <a:ext cx="8406581" cy="4434275"/>
          </a:xfrm>
        </p:spPr>
        <p:txBody>
          <a:bodyPr/>
          <a:lstStyle/>
          <a:p>
            <a:r>
              <a:rPr lang="en-US" dirty="0"/>
              <a:t>Risk factors:</a:t>
            </a:r>
          </a:p>
          <a:p>
            <a:pPr lvl="1"/>
            <a:r>
              <a:rPr lang="en-US" dirty="0"/>
              <a:t>Gender (females at higher risk due to loss of estrogen after menopause)</a:t>
            </a:r>
          </a:p>
          <a:p>
            <a:pPr lvl="1"/>
            <a:r>
              <a:rPr lang="en-US" dirty="0"/>
              <a:t>Ethnicity (Caucasian and Asian-American at higher risk)</a:t>
            </a:r>
          </a:p>
          <a:p>
            <a:pPr lvl="1"/>
            <a:r>
              <a:rPr lang="en-US" dirty="0"/>
              <a:t>Age (over 30)</a:t>
            </a:r>
          </a:p>
          <a:p>
            <a:pPr lvl="1"/>
            <a:r>
              <a:rPr lang="en-US" dirty="0"/>
              <a:t>Body type (small-boned/petite women at higher risk)</a:t>
            </a:r>
          </a:p>
          <a:p>
            <a:pPr lvl="1"/>
            <a:r>
              <a:rPr lang="en-US" dirty="0"/>
              <a:t>Family history of fractures increases risk</a:t>
            </a:r>
          </a:p>
          <a:p>
            <a:pPr lvl="1"/>
            <a:r>
              <a:rPr lang="en-US" dirty="0"/>
              <a:t>Level of sex hormones (amenorrhea, menopause, or men with low levels of sex hormones)</a:t>
            </a:r>
          </a:p>
        </p:txBody>
      </p:sp>
    </p:spTree>
    <p:extLst>
      <p:ext uri="{BB962C8B-B14F-4D97-AF65-F5344CB8AC3E}">
        <p14:creationId xmlns:p14="http://schemas.microsoft.com/office/powerpoint/2010/main" val="8072767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1C6A5-2909-4184-960E-75681A60A7AD}"/>
              </a:ext>
            </a:extLst>
          </p:cNvPr>
          <p:cNvSpPr>
            <a:spLocks noGrp="1"/>
          </p:cNvSpPr>
          <p:nvPr>
            <p:ph type="title"/>
          </p:nvPr>
        </p:nvSpPr>
        <p:spPr/>
        <p:txBody>
          <a:bodyPr/>
          <a:lstStyle/>
          <a:p>
            <a:r>
              <a:rPr lang="en-US" sz="3400" dirty="0"/>
              <a:t>Osteoporosis: Not Just Your Grandmother</a:t>
            </a:r>
            <a:r>
              <a:rPr lang="fr-FR" sz="3400" dirty="0"/>
              <a:t>'</a:t>
            </a:r>
            <a:r>
              <a:rPr lang="en-US" altLang="ja-JP" sz="3400" dirty="0"/>
              <a:t>s Problem </a:t>
            </a:r>
            <a:r>
              <a:rPr lang="en-US" altLang="ja-JP" sz="2000" b="0" dirty="0"/>
              <a:t>(3 of 3)</a:t>
            </a:r>
            <a:endParaRPr lang="en-US" sz="2000" b="0" dirty="0"/>
          </a:p>
        </p:txBody>
      </p:sp>
      <p:sp>
        <p:nvSpPr>
          <p:cNvPr id="3" name="Content Placeholder 2">
            <a:extLst>
              <a:ext uri="{FF2B5EF4-FFF2-40B4-BE49-F238E27FC236}">
                <a16:creationId xmlns:a16="http://schemas.microsoft.com/office/drawing/2014/main" id="{86E5772D-B4C4-4703-9FB0-5C6DD58ECF70}"/>
              </a:ext>
            </a:extLst>
          </p:cNvPr>
          <p:cNvSpPr>
            <a:spLocks noGrp="1"/>
          </p:cNvSpPr>
          <p:nvPr>
            <p:ph sz="quarter" idx="13"/>
          </p:nvPr>
        </p:nvSpPr>
        <p:spPr>
          <a:xfrm>
            <a:off x="457199" y="1556326"/>
            <a:ext cx="8229601" cy="4434275"/>
          </a:xfrm>
        </p:spPr>
        <p:txBody>
          <a:bodyPr/>
          <a:lstStyle/>
          <a:p>
            <a:r>
              <a:rPr lang="en-US" dirty="0"/>
              <a:t>Risk factors (continued):</a:t>
            </a:r>
          </a:p>
          <a:p>
            <a:pPr lvl="1"/>
            <a:r>
              <a:rPr lang="en-US" dirty="0"/>
              <a:t>Medications: glucocorticoids, antiseizure medications, aluminum-containing antacids, high amounts of thyroid replacement hormones</a:t>
            </a:r>
          </a:p>
          <a:p>
            <a:pPr lvl="1"/>
            <a:r>
              <a:rPr lang="en-US" dirty="0"/>
              <a:t>Smoking</a:t>
            </a:r>
          </a:p>
          <a:p>
            <a:pPr lvl="1"/>
            <a:r>
              <a:rPr lang="en-US" dirty="0"/>
              <a:t>Low physical activity: 30 minutes per day recommended</a:t>
            </a:r>
          </a:p>
          <a:p>
            <a:pPr lvl="1"/>
            <a:r>
              <a:rPr lang="en-US" dirty="0"/>
              <a:t>Alcohol (more than one drink for women, two for men)</a:t>
            </a:r>
          </a:p>
          <a:p>
            <a:pPr lvl="1"/>
            <a:r>
              <a:rPr lang="en-US" dirty="0"/>
              <a:t>Inadequate calcium and vitamin D (less than three cups/day of vitamin D-fortified milk or yogurt)</a:t>
            </a:r>
          </a:p>
        </p:txBody>
      </p:sp>
    </p:spTree>
    <p:extLst>
      <p:ext uri="{BB962C8B-B14F-4D97-AF65-F5344CB8AC3E}">
        <p14:creationId xmlns:p14="http://schemas.microsoft.com/office/powerpoint/2010/main" val="17769895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A44B4-DE31-48ED-86DC-C0DDC5AC9C3A}"/>
              </a:ext>
            </a:extLst>
          </p:cNvPr>
          <p:cNvSpPr>
            <a:spLocks noGrp="1"/>
          </p:cNvSpPr>
          <p:nvPr>
            <p:ph type="title"/>
          </p:nvPr>
        </p:nvSpPr>
        <p:spPr/>
        <p:txBody>
          <a:bodyPr/>
          <a:lstStyle/>
          <a:p>
            <a:r>
              <a:rPr lang="en-US" dirty="0"/>
              <a:t>Exploring Phosphorus </a:t>
            </a:r>
            <a:r>
              <a:rPr lang="en-US" sz="2000" b="0" baseline="0" dirty="0"/>
              <a:t>(1 of 2)</a:t>
            </a:r>
          </a:p>
        </p:txBody>
      </p:sp>
      <p:sp>
        <p:nvSpPr>
          <p:cNvPr id="3" name="Content Placeholder 2">
            <a:extLst>
              <a:ext uri="{FF2B5EF4-FFF2-40B4-BE49-F238E27FC236}">
                <a16:creationId xmlns:a16="http://schemas.microsoft.com/office/drawing/2014/main" id="{67F73CA6-C46D-476C-A4EF-1758023DD195}"/>
              </a:ext>
            </a:extLst>
          </p:cNvPr>
          <p:cNvSpPr>
            <a:spLocks noGrp="1"/>
          </p:cNvSpPr>
          <p:nvPr>
            <p:ph sz="quarter" idx="13"/>
          </p:nvPr>
        </p:nvSpPr>
        <p:spPr/>
        <p:txBody>
          <a:bodyPr/>
          <a:lstStyle/>
          <a:p>
            <a:r>
              <a:rPr lang="en-US" dirty="0"/>
              <a:t>Second most abundant mineral in body</a:t>
            </a:r>
          </a:p>
          <a:p>
            <a:pPr lvl="1"/>
            <a:r>
              <a:rPr lang="en-US" dirty="0"/>
              <a:t>85 percent in bones; rest in cells and fluids outside cells, including blood</a:t>
            </a:r>
          </a:p>
          <a:p>
            <a:r>
              <a:rPr lang="en-US" dirty="0"/>
              <a:t>Functions:</a:t>
            </a:r>
          </a:p>
          <a:p>
            <a:pPr lvl="1"/>
            <a:r>
              <a:rPr lang="en-US" dirty="0"/>
              <a:t>Needed for bones and teeth</a:t>
            </a:r>
          </a:p>
          <a:p>
            <a:pPr lvl="1"/>
            <a:r>
              <a:rPr lang="en-US" dirty="0"/>
              <a:t>Important component of cell membranes</a:t>
            </a:r>
          </a:p>
          <a:p>
            <a:pPr lvl="1"/>
            <a:r>
              <a:rPr lang="en-US" dirty="0"/>
              <a:t>Needed for energy metabolism and stores</a:t>
            </a:r>
          </a:p>
          <a:p>
            <a:pPr lvl="1"/>
            <a:r>
              <a:rPr lang="en-US" dirty="0"/>
              <a:t>Acts as a blood buffer</a:t>
            </a:r>
          </a:p>
          <a:p>
            <a:pPr lvl="1"/>
            <a:r>
              <a:rPr lang="en-US" dirty="0"/>
              <a:t>Part of D</a:t>
            </a:r>
            <a:r>
              <a:rPr lang="en-US" sz="100" dirty="0"/>
              <a:t> </a:t>
            </a:r>
            <a:r>
              <a:rPr lang="en-US" dirty="0"/>
              <a:t>N</a:t>
            </a:r>
            <a:r>
              <a:rPr lang="en-US" sz="100" dirty="0"/>
              <a:t> </a:t>
            </a:r>
            <a:r>
              <a:rPr lang="en-US" dirty="0"/>
              <a:t>A and R</a:t>
            </a:r>
            <a:r>
              <a:rPr lang="en-US" sz="100" dirty="0"/>
              <a:t> </a:t>
            </a:r>
            <a:r>
              <a:rPr lang="en-US" dirty="0"/>
              <a:t>N</a:t>
            </a:r>
            <a:r>
              <a:rPr lang="en-US" sz="100" dirty="0"/>
              <a:t> </a:t>
            </a:r>
            <a:r>
              <a:rPr lang="en-US" dirty="0"/>
              <a:t>A</a:t>
            </a:r>
          </a:p>
        </p:txBody>
      </p:sp>
    </p:spTree>
    <p:extLst>
      <p:ext uri="{BB962C8B-B14F-4D97-AF65-F5344CB8AC3E}">
        <p14:creationId xmlns:p14="http://schemas.microsoft.com/office/powerpoint/2010/main" val="1781237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04A7-9E7E-47D7-85C8-9C6723E13953}"/>
              </a:ext>
            </a:extLst>
          </p:cNvPr>
          <p:cNvSpPr>
            <a:spLocks noGrp="1"/>
          </p:cNvSpPr>
          <p:nvPr>
            <p:ph type="title"/>
          </p:nvPr>
        </p:nvSpPr>
        <p:spPr/>
        <p:txBody>
          <a:bodyPr/>
          <a:lstStyle/>
          <a:p>
            <a:r>
              <a:rPr lang="en-US" sz="3400" dirty="0"/>
              <a:t>Figure 8.22 Phosphorus in Phospholipids</a:t>
            </a:r>
          </a:p>
        </p:txBody>
      </p:sp>
      <p:pic>
        <p:nvPicPr>
          <p:cNvPr id="6" name="Picture 5" descr="A cell membrane is made up of rows of phospholipids, which have phosphorus in the head of the phospholipid. The cell membrane separates the outside of the cell from the inside of the cell.">
            <a:extLst>
              <a:ext uri="{FF2B5EF4-FFF2-40B4-BE49-F238E27FC236}">
                <a16:creationId xmlns:a16="http://schemas.microsoft.com/office/drawing/2014/main" id="{B0FAA68B-A27D-41B3-A11E-A90D4A784028}"/>
              </a:ext>
            </a:extLst>
          </p:cNvPr>
          <p:cNvPicPr>
            <a:picLocks noChangeAspect="1"/>
          </p:cNvPicPr>
          <p:nvPr/>
        </p:nvPicPr>
        <p:blipFill>
          <a:blip r:embed="rId2"/>
          <a:stretch>
            <a:fillRect/>
          </a:stretch>
        </p:blipFill>
        <p:spPr>
          <a:xfrm>
            <a:off x="1779090" y="1674181"/>
            <a:ext cx="5585820" cy="4526145"/>
          </a:xfrm>
          <a:prstGeom prst="rect">
            <a:avLst/>
          </a:prstGeom>
        </p:spPr>
      </p:pic>
    </p:spTree>
    <p:extLst>
      <p:ext uri="{BB962C8B-B14F-4D97-AF65-F5344CB8AC3E}">
        <p14:creationId xmlns:p14="http://schemas.microsoft.com/office/powerpoint/2010/main" val="30162299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76E55-E002-4EFC-A51C-73E438BAE554}"/>
              </a:ext>
            </a:extLst>
          </p:cNvPr>
          <p:cNvSpPr>
            <a:spLocks noGrp="1"/>
          </p:cNvSpPr>
          <p:nvPr>
            <p:ph type="title"/>
          </p:nvPr>
        </p:nvSpPr>
        <p:spPr/>
        <p:txBody>
          <a:bodyPr/>
          <a:lstStyle/>
          <a:p>
            <a:r>
              <a:rPr lang="en-US" dirty="0"/>
              <a:t>Exploring Phosphorus </a:t>
            </a:r>
            <a:r>
              <a:rPr lang="en-US" sz="2000" b="0" dirty="0"/>
              <a:t>(2 of 2)</a:t>
            </a:r>
            <a:endParaRPr lang="en-US" dirty="0"/>
          </a:p>
        </p:txBody>
      </p:sp>
      <p:sp>
        <p:nvSpPr>
          <p:cNvPr id="3" name="Content Placeholder 2">
            <a:extLst>
              <a:ext uri="{FF2B5EF4-FFF2-40B4-BE49-F238E27FC236}">
                <a16:creationId xmlns:a16="http://schemas.microsoft.com/office/drawing/2014/main" id="{5330FC35-0AC2-419B-959D-2C3379FADF58}"/>
              </a:ext>
            </a:extLst>
          </p:cNvPr>
          <p:cNvSpPr>
            <a:spLocks noGrp="1"/>
          </p:cNvSpPr>
          <p:nvPr>
            <p:ph sz="quarter" idx="13"/>
          </p:nvPr>
        </p:nvSpPr>
        <p:spPr>
          <a:xfrm>
            <a:off x="457200" y="1556327"/>
            <a:ext cx="8513064" cy="4755574"/>
          </a:xfrm>
        </p:spPr>
        <p:txBody>
          <a:bodyPr/>
          <a:lstStyle/>
          <a:p>
            <a:pPr>
              <a:spcBef>
                <a:spcPts val="1000"/>
              </a:spcBef>
            </a:pPr>
            <a:r>
              <a:rPr lang="en-US" sz="2200" dirty="0"/>
              <a:t>Daily needs:</a:t>
            </a:r>
          </a:p>
          <a:p>
            <a:pPr lvl="1"/>
            <a:r>
              <a:rPr lang="en-US" sz="2200" dirty="0"/>
              <a:t>Adults: 700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a:t>
            </a:r>
            <a:endParaRPr lang="en-US" sz="2200" dirty="0"/>
          </a:p>
          <a:p>
            <a:pPr>
              <a:spcBef>
                <a:spcPts val="1000"/>
              </a:spcBef>
            </a:pPr>
            <a:r>
              <a:rPr lang="en-US" sz="2200" dirty="0"/>
              <a:t>Food sources:</a:t>
            </a:r>
          </a:p>
          <a:p>
            <a:pPr lvl="1"/>
            <a:r>
              <a:rPr lang="en-US" sz="2200" dirty="0"/>
              <a:t>Meat, fish, poultry, dairy</a:t>
            </a:r>
          </a:p>
          <a:p>
            <a:pPr lvl="1"/>
            <a:r>
              <a:rPr lang="en-US" sz="2200" dirty="0"/>
              <a:t>Abundant in diet</a:t>
            </a:r>
          </a:p>
          <a:p>
            <a:pPr>
              <a:spcBef>
                <a:spcPts val="1000"/>
              </a:spcBef>
            </a:pPr>
            <a:r>
              <a:rPr lang="en-US" sz="2200" dirty="0"/>
              <a:t>Too much or too little:</a:t>
            </a:r>
          </a:p>
          <a:p>
            <a:pPr lvl="1"/>
            <a:r>
              <a:rPr lang="en-US" sz="2200" dirty="0"/>
              <a:t>U</a:t>
            </a:r>
            <a:r>
              <a:rPr lang="en-US" sz="100" dirty="0"/>
              <a:t> </a:t>
            </a:r>
            <a:r>
              <a:rPr lang="en-US" sz="2200" dirty="0"/>
              <a:t>L set at 4,000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 </a:t>
            </a:r>
            <a:r>
              <a:rPr lang="en-US" sz="2200" dirty="0"/>
              <a:t>for adults 19 to 50 to prevent </a:t>
            </a:r>
            <a:r>
              <a:rPr lang="en-US" sz="2200" b="1" dirty="0"/>
              <a:t>hyperphosphatemia</a:t>
            </a:r>
            <a:r>
              <a:rPr lang="en-US" sz="2200" dirty="0"/>
              <a:t>, which can lead to calcification of tissues; 3,000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 </a:t>
            </a:r>
            <a:r>
              <a:rPr lang="en-US" sz="2200" dirty="0"/>
              <a:t>for those aged 51 or older</a:t>
            </a:r>
          </a:p>
          <a:p>
            <a:pPr lvl="1"/>
            <a:r>
              <a:rPr lang="en-US" sz="2200" dirty="0"/>
              <a:t>Too little can result in muscle weakness, bone pain, rickets, confusion, death; would need to be in state of near starvation to experience deficiency</a:t>
            </a:r>
          </a:p>
        </p:txBody>
      </p:sp>
    </p:spTree>
    <p:extLst>
      <p:ext uri="{BB962C8B-B14F-4D97-AF65-F5344CB8AC3E}">
        <p14:creationId xmlns:p14="http://schemas.microsoft.com/office/powerpoint/2010/main" val="38816833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35817-F407-4058-9928-9142259EDD69}"/>
              </a:ext>
            </a:extLst>
          </p:cNvPr>
          <p:cNvSpPr>
            <a:spLocks noGrp="1"/>
          </p:cNvSpPr>
          <p:nvPr>
            <p:ph type="title"/>
          </p:nvPr>
        </p:nvSpPr>
        <p:spPr/>
        <p:txBody>
          <a:bodyPr/>
          <a:lstStyle/>
          <a:p>
            <a:r>
              <a:rPr lang="en-US" sz="3400" dirty="0"/>
              <a:t>Figure 8.23 Phosphorus Content of Selected Foods</a:t>
            </a:r>
          </a:p>
        </p:txBody>
      </p:sp>
      <p:pic>
        <p:nvPicPr>
          <p:cNvPr id="6" name="Picture 5" descr="The food sources are divided into vegetables, fruits, grains, protein, dairy, and daily needs are as follows.&#10;Vegetables Blank Blank&#10;Food Amount Milligrams of phosphorus&#10;Broccoli, cooked 1 cup 105&#10;Potato, baked with skin 1 medium 121&#10;Corn, cooked 1 cup 124&#10;Lentils, cooked Half cup 178&#10;Green peas, cooked 1 cup 187&#10;&#10;Fruits Blank Blank&#10;Food Amount Milligrams of phosphorus&#10;Banana 1 medium 26&#10;Strawberries 1 cup 40&#10;Orange juice 1 cup 42&#10;&#10;Grains Blank Blank&#10;Food Amount Milligrams of phosphorus&#10;Shredded wheat cereal 1 cup 188&#10;Raisin bran cereal 1 cup 205&#10;&#10;Protein Blank Blank&#10;Food Amount Milligrams of phosphorus&#10;Almonds 1 ounce 133&#10;Chicken breast, cooked 3 ounces 196&#10;Sunflower seeds 1 ounce 219&#10;Flank steak, cooked 3 ounces 227&#10;Salmon, cooked  3 ounces 269&#10;&#10;Dairy Blank Blank&#10;Food Amount Milligrams of phosphorus&#10;Milk, low fat 1 cup 232&#10;Yogurt, vanilla, low fat 1 cup 331&#10;&#10;Daily needs Blank Blank&#10;Blank Amount Milligrams of phosphorus&#10;Adults 19 to 50 years Blank 700&#10;">
            <a:extLst>
              <a:ext uri="{FF2B5EF4-FFF2-40B4-BE49-F238E27FC236}">
                <a16:creationId xmlns:a16="http://schemas.microsoft.com/office/drawing/2014/main" id="{082EC46C-24C6-414A-9C3B-C8A2E0685931}"/>
              </a:ext>
            </a:extLst>
          </p:cNvPr>
          <p:cNvPicPr>
            <a:picLocks noChangeAspect="1"/>
          </p:cNvPicPr>
          <p:nvPr/>
        </p:nvPicPr>
        <p:blipFill>
          <a:blip r:embed="rId2"/>
          <a:stretch>
            <a:fillRect/>
          </a:stretch>
        </p:blipFill>
        <p:spPr>
          <a:xfrm>
            <a:off x="2257322" y="1564131"/>
            <a:ext cx="4629355" cy="4732629"/>
          </a:xfrm>
          <a:prstGeom prst="rect">
            <a:avLst/>
          </a:prstGeom>
        </p:spPr>
      </p:pic>
    </p:spTree>
    <p:extLst>
      <p:ext uri="{BB962C8B-B14F-4D97-AF65-F5344CB8AC3E}">
        <p14:creationId xmlns:p14="http://schemas.microsoft.com/office/powerpoint/2010/main" val="42616077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4CCDB-6373-4CDE-A96C-895EBC4A1DA1}"/>
              </a:ext>
            </a:extLst>
          </p:cNvPr>
          <p:cNvSpPr>
            <a:spLocks noGrp="1"/>
          </p:cNvSpPr>
          <p:nvPr>
            <p:ph type="title"/>
          </p:nvPr>
        </p:nvSpPr>
        <p:spPr/>
        <p:txBody>
          <a:bodyPr/>
          <a:lstStyle/>
          <a:p>
            <a:r>
              <a:rPr lang="en-US" dirty="0"/>
              <a:t>Exploring Magnesium </a:t>
            </a:r>
            <a:r>
              <a:rPr lang="en-US" sz="2000" b="0" dirty="0"/>
              <a:t>(1 of 2)</a:t>
            </a:r>
          </a:p>
        </p:txBody>
      </p:sp>
      <p:sp>
        <p:nvSpPr>
          <p:cNvPr id="3" name="Content Placeholder 2">
            <a:extLst>
              <a:ext uri="{FF2B5EF4-FFF2-40B4-BE49-F238E27FC236}">
                <a16:creationId xmlns:a16="http://schemas.microsoft.com/office/drawing/2014/main" id="{4FD13037-D83F-4060-86D7-ADF7DF2AB963}"/>
              </a:ext>
            </a:extLst>
          </p:cNvPr>
          <p:cNvSpPr>
            <a:spLocks noGrp="1"/>
          </p:cNvSpPr>
          <p:nvPr>
            <p:ph sz="quarter" idx="13"/>
          </p:nvPr>
        </p:nvSpPr>
        <p:spPr/>
        <p:txBody>
          <a:bodyPr/>
          <a:lstStyle/>
          <a:p>
            <a:r>
              <a:rPr lang="en-US" dirty="0"/>
              <a:t>Another abundant mineral in body</a:t>
            </a:r>
          </a:p>
          <a:p>
            <a:pPr lvl="1"/>
            <a:r>
              <a:rPr lang="en-US" dirty="0"/>
              <a:t>About half in bones; most of rest inside cells</a:t>
            </a:r>
          </a:p>
          <a:p>
            <a:r>
              <a:rPr lang="en-US" dirty="0"/>
              <a:t>Functions:</a:t>
            </a:r>
          </a:p>
          <a:p>
            <a:pPr lvl="1"/>
            <a:r>
              <a:rPr lang="en-US" dirty="0"/>
              <a:t>Helps more than 300 enzymes, including energy metabolism</a:t>
            </a:r>
          </a:p>
          <a:p>
            <a:pPr lvl="1"/>
            <a:r>
              <a:rPr lang="en-US" dirty="0"/>
              <a:t>Used in synthesis of protein</a:t>
            </a:r>
          </a:p>
          <a:p>
            <a:pPr lvl="1"/>
            <a:r>
              <a:rPr lang="en-US" dirty="0"/>
              <a:t>Helps muscles and nerves function properly</a:t>
            </a:r>
          </a:p>
          <a:p>
            <a:pPr lvl="1"/>
            <a:r>
              <a:rPr lang="en-US" dirty="0"/>
              <a:t>Maintains healthy bones and regular heartbeat</a:t>
            </a:r>
          </a:p>
          <a:p>
            <a:pPr lvl="1"/>
            <a:r>
              <a:rPr lang="en-US" dirty="0"/>
              <a:t>May help lower high blood pressure and reduce risk of type 2 diabetes</a:t>
            </a:r>
          </a:p>
        </p:txBody>
      </p:sp>
    </p:spTree>
    <p:extLst>
      <p:ext uri="{BB962C8B-B14F-4D97-AF65-F5344CB8AC3E}">
        <p14:creationId xmlns:p14="http://schemas.microsoft.com/office/powerpoint/2010/main" val="31354346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4CCDB-6373-4CDE-A96C-895EBC4A1DA1}"/>
              </a:ext>
            </a:extLst>
          </p:cNvPr>
          <p:cNvSpPr>
            <a:spLocks noGrp="1"/>
          </p:cNvSpPr>
          <p:nvPr>
            <p:ph type="title"/>
          </p:nvPr>
        </p:nvSpPr>
        <p:spPr/>
        <p:txBody>
          <a:bodyPr/>
          <a:lstStyle/>
          <a:p>
            <a:r>
              <a:rPr lang="en-US" dirty="0"/>
              <a:t>Exploring Magnesium </a:t>
            </a:r>
            <a:r>
              <a:rPr lang="en-US" sz="2000" b="0" dirty="0"/>
              <a:t>(2 of 2)</a:t>
            </a:r>
          </a:p>
        </p:txBody>
      </p:sp>
      <p:sp>
        <p:nvSpPr>
          <p:cNvPr id="3" name="Content Placeholder 2">
            <a:extLst>
              <a:ext uri="{FF2B5EF4-FFF2-40B4-BE49-F238E27FC236}">
                <a16:creationId xmlns:a16="http://schemas.microsoft.com/office/drawing/2014/main" id="{4FD13037-D83F-4060-86D7-ADF7DF2AB963}"/>
              </a:ext>
            </a:extLst>
          </p:cNvPr>
          <p:cNvSpPr>
            <a:spLocks noGrp="1"/>
          </p:cNvSpPr>
          <p:nvPr>
            <p:ph sz="quarter" idx="13"/>
          </p:nvPr>
        </p:nvSpPr>
        <p:spPr>
          <a:xfrm>
            <a:off x="457199" y="1556326"/>
            <a:ext cx="8509819" cy="4812724"/>
          </a:xfrm>
        </p:spPr>
        <p:txBody>
          <a:bodyPr/>
          <a:lstStyle/>
          <a:p>
            <a:pPr>
              <a:spcBef>
                <a:spcPts val="1000"/>
              </a:spcBef>
            </a:pPr>
            <a:r>
              <a:rPr lang="en-US" sz="2200" dirty="0"/>
              <a:t>Daily needs:</a:t>
            </a:r>
          </a:p>
          <a:p>
            <a:pPr lvl="1"/>
            <a:r>
              <a:rPr lang="en-US" sz="2200" dirty="0"/>
              <a:t>19 to 30 years: males, 400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a:t>
            </a:r>
            <a:r>
              <a:rPr lang="en-US" sz="2200" dirty="0"/>
              <a:t>; females, 310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a:t>
            </a:r>
            <a:endParaRPr lang="en-US" sz="2200" dirty="0"/>
          </a:p>
          <a:p>
            <a:pPr lvl="1"/>
            <a:r>
              <a:rPr lang="en-US" sz="2200" dirty="0"/>
              <a:t>&gt;30 years: males, 420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a:t>
            </a:r>
            <a:r>
              <a:rPr lang="en-US" sz="2200" dirty="0"/>
              <a:t>; females, 320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a:t>
            </a:r>
            <a:endParaRPr lang="en-US" sz="2200" dirty="0"/>
          </a:p>
          <a:p>
            <a:pPr lvl="1"/>
            <a:r>
              <a:rPr lang="en-US" sz="2200" dirty="0"/>
              <a:t>Many Americans fall short (80 to 85 percent of needs)</a:t>
            </a:r>
          </a:p>
          <a:p>
            <a:pPr>
              <a:spcBef>
                <a:spcPts val="1000"/>
              </a:spcBef>
            </a:pPr>
            <a:r>
              <a:rPr lang="en-US" sz="2200" dirty="0"/>
              <a:t>Food sources:</a:t>
            </a:r>
          </a:p>
          <a:p>
            <a:pPr lvl="1"/>
            <a:r>
              <a:rPr lang="en-US" sz="2200" dirty="0"/>
              <a:t>Whole grains, vegetables, nuts, fruits; also milk, yogurt, meat, eggs</a:t>
            </a:r>
          </a:p>
          <a:p>
            <a:pPr>
              <a:spcBef>
                <a:spcPts val="1000"/>
              </a:spcBef>
            </a:pPr>
            <a:r>
              <a:rPr lang="en-US" sz="2200" dirty="0"/>
              <a:t>Too much or too little:</a:t>
            </a:r>
          </a:p>
          <a:p>
            <a:pPr lvl="1"/>
            <a:r>
              <a:rPr lang="en-US" sz="2200" dirty="0"/>
              <a:t>U</a:t>
            </a:r>
            <a:r>
              <a:rPr lang="en-US" sz="100" dirty="0"/>
              <a:t> </a:t>
            </a:r>
            <a:r>
              <a:rPr lang="en-US" sz="2200" dirty="0"/>
              <a:t>L from supplements (not foods) = 350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 </a:t>
            </a:r>
            <a:r>
              <a:rPr lang="en-US" sz="2200" dirty="0"/>
              <a:t>to avoid diarrhea</a:t>
            </a:r>
          </a:p>
          <a:p>
            <a:pPr lvl="1"/>
            <a:r>
              <a:rPr lang="en-US" sz="2200" dirty="0"/>
              <a:t>Deficiencies are rare, but diuretics and some antibiotics can inhibit absorption</a:t>
            </a:r>
          </a:p>
        </p:txBody>
      </p:sp>
    </p:spTree>
    <p:extLst>
      <p:ext uri="{BB962C8B-B14F-4D97-AF65-F5344CB8AC3E}">
        <p14:creationId xmlns:p14="http://schemas.microsoft.com/office/powerpoint/2010/main" val="13588396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749D-9B1C-4FE6-87A3-7B2DBCC485B9}"/>
              </a:ext>
            </a:extLst>
          </p:cNvPr>
          <p:cNvSpPr>
            <a:spLocks noGrp="1"/>
          </p:cNvSpPr>
          <p:nvPr>
            <p:ph type="title"/>
          </p:nvPr>
        </p:nvSpPr>
        <p:spPr/>
        <p:txBody>
          <a:bodyPr/>
          <a:lstStyle/>
          <a:p>
            <a:r>
              <a:rPr lang="en-US" sz="3400" dirty="0"/>
              <a:t>Figure 8.24 Magnesium Content of Selected Foods</a:t>
            </a:r>
          </a:p>
        </p:txBody>
      </p:sp>
      <p:pic>
        <p:nvPicPr>
          <p:cNvPr id="6" name="Picture 5" descr="The food sources are divided into vegetables, fruits, grains, protein, dairy, and daily needs are as follows.&#10;Vegetables Blank Blank&#10;Food Amount Milligrams of magnesium&#10;Romaine lettuce 2 cups 12&#10;Spinach, fresh 2 cups 47&#10;&#10;Fruits Blank Blank&#10;Food Amount Milligrams of magnesium&#10;Pineapple, diced 1 cup 20&#10;Banana 1 medium 32&#10;&#10;Grains Blank Blank&#10;Food Amount Milligrams of magnesium&#10;Oatmeal Half cup 30&#10;Wheat germ 2 tablespoons 34&#10;Brown rice, cooked Half cup 43&#10;&#10;Protein Blank Blank&#10;Food Amount Milligrams of magnesium&#10;Kidney beans, cooked Half cup 19&#10;Chickpeas, cooked Half cup 20&#10;Edamame Half cup 49&#10;Peanut butter 2 tablespoons 49&#10;Almonds 1 ounce 80&#10;&#10;Dairy Blank Blank&#10;Food Amount Milligrams of magnesium&#10;Milk, low fat 1 cup 27&#10;Yogurt, low fat, strawberry 1 cup 30&#10;&#10;Daily needs Blank Blank&#10;Blank Amount Milligrams of magnesium&#10;Men 19 to 30 years Blank 400&#10;Men 31 to 50 years Blank 420&#10;Women 19 to 30 years Blank 310&#10;Women 31 to 50 years Blank 320">
            <a:extLst>
              <a:ext uri="{FF2B5EF4-FFF2-40B4-BE49-F238E27FC236}">
                <a16:creationId xmlns:a16="http://schemas.microsoft.com/office/drawing/2014/main" id="{BDB576E1-E229-480A-B141-571CDCBFE1B3}"/>
              </a:ext>
            </a:extLst>
          </p:cNvPr>
          <p:cNvPicPr>
            <a:picLocks noChangeAspect="1"/>
          </p:cNvPicPr>
          <p:nvPr/>
        </p:nvPicPr>
        <p:blipFill>
          <a:blip r:embed="rId2"/>
          <a:stretch>
            <a:fillRect/>
          </a:stretch>
        </p:blipFill>
        <p:spPr>
          <a:xfrm>
            <a:off x="2074560" y="1446293"/>
            <a:ext cx="4994879" cy="4938809"/>
          </a:xfrm>
          <a:prstGeom prst="rect">
            <a:avLst/>
          </a:prstGeom>
        </p:spPr>
      </p:pic>
    </p:spTree>
    <p:extLst>
      <p:ext uri="{BB962C8B-B14F-4D97-AF65-F5344CB8AC3E}">
        <p14:creationId xmlns:p14="http://schemas.microsoft.com/office/powerpoint/2010/main" val="12878444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DE3FF-2B2E-45DF-8192-37C2B03BC006}"/>
              </a:ext>
            </a:extLst>
          </p:cNvPr>
          <p:cNvSpPr>
            <a:spLocks noGrp="1"/>
          </p:cNvSpPr>
          <p:nvPr>
            <p:ph type="title"/>
          </p:nvPr>
        </p:nvSpPr>
        <p:spPr/>
        <p:txBody>
          <a:bodyPr/>
          <a:lstStyle/>
          <a:p>
            <a:r>
              <a:rPr lang="en-US" dirty="0"/>
              <a:t>Exploring Chloride</a:t>
            </a:r>
          </a:p>
        </p:txBody>
      </p:sp>
      <p:sp>
        <p:nvSpPr>
          <p:cNvPr id="3" name="Content Placeholder 2">
            <a:extLst>
              <a:ext uri="{FF2B5EF4-FFF2-40B4-BE49-F238E27FC236}">
                <a16:creationId xmlns:a16="http://schemas.microsoft.com/office/drawing/2014/main" id="{C3FD04FD-994A-4FB0-964C-31DF55D8D59E}"/>
              </a:ext>
            </a:extLst>
          </p:cNvPr>
          <p:cNvSpPr>
            <a:spLocks noGrp="1"/>
          </p:cNvSpPr>
          <p:nvPr>
            <p:ph sz="quarter" idx="13"/>
          </p:nvPr>
        </p:nvSpPr>
        <p:spPr>
          <a:xfrm>
            <a:off x="457200" y="1556326"/>
            <a:ext cx="8229600" cy="4752399"/>
          </a:xfrm>
        </p:spPr>
        <p:txBody>
          <a:bodyPr/>
          <a:lstStyle/>
          <a:p>
            <a:r>
              <a:rPr lang="en-US" dirty="0"/>
              <a:t>Chloride is part of hydrochloric acid in the stomach, which enhances protein digestion</a:t>
            </a:r>
          </a:p>
          <a:p>
            <a:r>
              <a:rPr lang="en-US" dirty="0"/>
              <a:t>Functions:</a:t>
            </a:r>
          </a:p>
          <a:p>
            <a:pPr lvl="1"/>
            <a:r>
              <a:rPr lang="en-US" dirty="0"/>
              <a:t>Sodium and chloride are major electrolytes outside cells and in blood to help maintain fluid balance</a:t>
            </a:r>
          </a:p>
          <a:p>
            <a:pPr lvl="1"/>
            <a:r>
              <a:rPr lang="en-US" dirty="0"/>
              <a:t>Acts as buffer to keep blood at normal p</a:t>
            </a:r>
            <a:r>
              <a:rPr lang="en-US" sz="100" dirty="0"/>
              <a:t> </a:t>
            </a:r>
            <a:r>
              <a:rPr lang="en-US" dirty="0"/>
              <a:t>H</a:t>
            </a:r>
          </a:p>
          <a:p>
            <a:r>
              <a:rPr lang="en-US" dirty="0"/>
              <a:t>Daily needs: adults: 2,300 m</a:t>
            </a:r>
            <a:r>
              <a:rPr lang="en-US" sz="100" dirty="0">
                <a:solidFill>
                  <a:schemeClr val="bg1"/>
                </a:solidFill>
              </a:rPr>
              <a:t>illi</a:t>
            </a:r>
            <a:r>
              <a:rPr lang="en-US" dirty="0"/>
              <a:t>g</a:t>
            </a:r>
            <a:r>
              <a:rPr lang="en-US" sz="100" dirty="0">
                <a:solidFill>
                  <a:schemeClr val="bg1"/>
                </a:solidFill>
              </a:rPr>
              <a:t>rams</a:t>
            </a:r>
            <a:r>
              <a:rPr lang="en-US" dirty="0"/>
              <a:t>/day</a:t>
            </a:r>
          </a:p>
          <a:p>
            <a:r>
              <a:rPr lang="en-US" dirty="0"/>
              <a:t>Food sources: salt (N</a:t>
            </a:r>
            <a:r>
              <a:rPr lang="en-US" sz="100" dirty="0"/>
              <a:t> </a:t>
            </a:r>
            <a:r>
              <a:rPr lang="en-US" dirty="0"/>
              <a:t>a</a:t>
            </a:r>
            <a:r>
              <a:rPr lang="en-US" sz="100" dirty="0"/>
              <a:t> </a:t>
            </a:r>
            <a:r>
              <a:rPr lang="en-US" dirty="0"/>
              <a:t>C</a:t>
            </a:r>
            <a:r>
              <a:rPr lang="en-US" sz="100" dirty="0"/>
              <a:t> </a:t>
            </a:r>
            <a:r>
              <a:rPr lang="en-US" dirty="0"/>
              <a:t>l) is main source</a:t>
            </a:r>
          </a:p>
          <a:p>
            <a:r>
              <a:rPr lang="en-US" dirty="0"/>
              <a:t>Too much or too little: deficiencies are rare</a:t>
            </a:r>
          </a:p>
          <a:p>
            <a:pPr lvl="1"/>
            <a:r>
              <a:rPr lang="en-US" dirty="0"/>
              <a:t>U</a:t>
            </a:r>
            <a:r>
              <a:rPr lang="en-US" sz="100" dirty="0"/>
              <a:t> </a:t>
            </a:r>
            <a:r>
              <a:rPr lang="en-US" dirty="0"/>
              <a:t>L 3,600 m</a:t>
            </a:r>
            <a:r>
              <a:rPr lang="en-US" sz="100" dirty="0">
                <a:solidFill>
                  <a:schemeClr val="bg1"/>
                </a:solidFill>
              </a:rPr>
              <a:t>illi</a:t>
            </a:r>
            <a:r>
              <a:rPr lang="en-US" dirty="0"/>
              <a:t>g</a:t>
            </a:r>
            <a:r>
              <a:rPr lang="en-US" sz="100" dirty="0">
                <a:solidFill>
                  <a:schemeClr val="bg1"/>
                </a:solidFill>
              </a:rPr>
              <a:t>rams</a:t>
            </a:r>
            <a:r>
              <a:rPr lang="en-US" dirty="0"/>
              <a:t>/day to match sodium U</a:t>
            </a:r>
            <a:r>
              <a:rPr lang="en-US" sz="100" dirty="0"/>
              <a:t> </a:t>
            </a:r>
            <a:r>
              <a:rPr lang="en-US" dirty="0"/>
              <a:t>L</a:t>
            </a:r>
          </a:p>
        </p:txBody>
      </p:sp>
    </p:spTree>
    <p:extLst>
      <p:ext uri="{BB962C8B-B14F-4D97-AF65-F5344CB8AC3E}">
        <p14:creationId xmlns:p14="http://schemas.microsoft.com/office/powerpoint/2010/main" val="36347805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0950-6849-4094-9B36-78EDC08A63B4}"/>
              </a:ext>
            </a:extLst>
          </p:cNvPr>
          <p:cNvSpPr>
            <a:spLocks noGrp="1"/>
          </p:cNvSpPr>
          <p:nvPr>
            <p:ph type="title"/>
          </p:nvPr>
        </p:nvSpPr>
        <p:spPr/>
        <p:txBody>
          <a:bodyPr/>
          <a:lstStyle/>
          <a:p>
            <a:r>
              <a:rPr lang="en-US" sz="3400" dirty="0"/>
              <a:t>Figure 8.25 Table Salt Is Composed of Sodium and Chloride</a:t>
            </a:r>
          </a:p>
        </p:txBody>
      </p:sp>
      <p:pic>
        <p:nvPicPr>
          <p:cNvPr id="6" name="Picture 5" descr="Sodium chloride, or table salt. ">
            <a:extLst>
              <a:ext uri="{FF2B5EF4-FFF2-40B4-BE49-F238E27FC236}">
                <a16:creationId xmlns:a16="http://schemas.microsoft.com/office/drawing/2014/main" id="{09E0721A-1280-4709-8A9C-505D4C89CCE1}"/>
              </a:ext>
            </a:extLst>
          </p:cNvPr>
          <p:cNvPicPr>
            <a:picLocks noChangeAspect="1"/>
          </p:cNvPicPr>
          <p:nvPr/>
        </p:nvPicPr>
        <p:blipFill>
          <a:blip r:embed="rId2"/>
          <a:stretch>
            <a:fillRect/>
          </a:stretch>
        </p:blipFill>
        <p:spPr>
          <a:xfrm>
            <a:off x="3007113" y="1511473"/>
            <a:ext cx="3129774" cy="4676880"/>
          </a:xfrm>
          <a:prstGeom prst="rect">
            <a:avLst/>
          </a:prstGeom>
        </p:spPr>
      </p:pic>
    </p:spTree>
    <p:extLst>
      <p:ext uri="{BB962C8B-B14F-4D97-AF65-F5344CB8AC3E}">
        <p14:creationId xmlns:p14="http://schemas.microsoft.com/office/powerpoint/2010/main" val="41817469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2F27-23E4-4529-8E31-C65EE3456988}"/>
              </a:ext>
            </a:extLst>
          </p:cNvPr>
          <p:cNvSpPr>
            <a:spLocks noGrp="1"/>
          </p:cNvSpPr>
          <p:nvPr>
            <p:ph type="title"/>
          </p:nvPr>
        </p:nvSpPr>
        <p:spPr/>
        <p:txBody>
          <a:bodyPr/>
          <a:lstStyle/>
          <a:p>
            <a:r>
              <a:rPr lang="en-US" dirty="0"/>
              <a:t>Exploring Sulfur</a:t>
            </a:r>
          </a:p>
        </p:txBody>
      </p:sp>
      <p:sp>
        <p:nvSpPr>
          <p:cNvPr id="3" name="Content Placeholder 2">
            <a:extLst>
              <a:ext uri="{FF2B5EF4-FFF2-40B4-BE49-F238E27FC236}">
                <a16:creationId xmlns:a16="http://schemas.microsoft.com/office/drawing/2014/main" id="{99F23FDC-4143-49F0-A840-326494FC32C2}"/>
              </a:ext>
            </a:extLst>
          </p:cNvPr>
          <p:cNvSpPr>
            <a:spLocks noGrp="1"/>
          </p:cNvSpPr>
          <p:nvPr>
            <p:ph sz="quarter" idx="13"/>
          </p:nvPr>
        </p:nvSpPr>
        <p:spPr>
          <a:xfrm>
            <a:off x="457200" y="1556326"/>
            <a:ext cx="8229600" cy="4641274"/>
          </a:xfrm>
        </p:spPr>
        <p:txBody>
          <a:bodyPr/>
          <a:lstStyle/>
          <a:p>
            <a:r>
              <a:rPr lang="en-US" dirty="0"/>
              <a:t>Component of other compounds in body, including the vitamins thiamin, biotin, pantothenic acid</a:t>
            </a:r>
          </a:p>
          <a:p>
            <a:r>
              <a:rPr lang="en-US" dirty="0"/>
              <a:t>Functions:</a:t>
            </a:r>
          </a:p>
          <a:p>
            <a:pPr lvl="1"/>
            <a:r>
              <a:rPr lang="en-US" dirty="0"/>
              <a:t>Helps give proteins 3-D shape as part of amino acids methionine, cystine, and cysteine</a:t>
            </a:r>
          </a:p>
          <a:p>
            <a:pPr lvl="1"/>
            <a:r>
              <a:rPr lang="en-US" dirty="0"/>
              <a:t>Sulfites used as food preservative</a:t>
            </a:r>
          </a:p>
          <a:p>
            <a:r>
              <a:rPr lang="en-US" dirty="0"/>
              <a:t>Food sources: meat, poultry, fish, eggs, legumes, dairy, fruits, vegetables</a:t>
            </a:r>
          </a:p>
          <a:p>
            <a:r>
              <a:rPr lang="en-US" dirty="0"/>
              <a:t>Too much or too little: no known toxicity or deficiency symptoms</a:t>
            </a:r>
          </a:p>
        </p:txBody>
      </p:sp>
    </p:spTree>
    <p:extLst>
      <p:ext uri="{BB962C8B-B14F-4D97-AF65-F5344CB8AC3E}">
        <p14:creationId xmlns:p14="http://schemas.microsoft.com/office/powerpoint/2010/main" val="7813200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2F27-23E4-4529-8E31-C65EE3456988}"/>
              </a:ext>
            </a:extLst>
          </p:cNvPr>
          <p:cNvSpPr>
            <a:spLocks noGrp="1"/>
          </p:cNvSpPr>
          <p:nvPr>
            <p:ph type="title"/>
          </p:nvPr>
        </p:nvSpPr>
        <p:spPr/>
        <p:txBody>
          <a:bodyPr/>
          <a:lstStyle/>
          <a:p>
            <a:r>
              <a:rPr lang="en-US" dirty="0"/>
              <a:t>Exploring Iron </a:t>
            </a:r>
            <a:r>
              <a:rPr lang="en-US" sz="2000" b="0" dirty="0"/>
              <a:t>(1 of 3)</a:t>
            </a:r>
          </a:p>
        </p:txBody>
      </p:sp>
      <p:sp>
        <p:nvSpPr>
          <p:cNvPr id="3" name="Content Placeholder 2">
            <a:extLst>
              <a:ext uri="{FF2B5EF4-FFF2-40B4-BE49-F238E27FC236}">
                <a16:creationId xmlns:a16="http://schemas.microsoft.com/office/drawing/2014/main" id="{99F23FDC-4143-49F0-A840-326494FC32C2}"/>
              </a:ext>
            </a:extLst>
          </p:cNvPr>
          <p:cNvSpPr>
            <a:spLocks noGrp="1"/>
          </p:cNvSpPr>
          <p:nvPr>
            <p:ph sz="quarter" idx="13"/>
          </p:nvPr>
        </p:nvSpPr>
        <p:spPr>
          <a:xfrm>
            <a:off x="457199" y="1556326"/>
            <a:ext cx="8440057" cy="4641274"/>
          </a:xfrm>
        </p:spPr>
        <p:txBody>
          <a:bodyPr/>
          <a:lstStyle/>
          <a:p>
            <a:r>
              <a:rPr lang="en-US" dirty="0"/>
              <a:t>Most abundant mineral on earth and main trace mineral in body</a:t>
            </a:r>
          </a:p>
          <a:p>
            <a:r>
              <a:rPr lang="en-US" dirty="0"/>
              <a:t>Two forms: heme and nonheme iron</a:t>
            </a:r>
          </a:p>
          <a:p>
            <a:pPr lvl="1"/>
            <a:r>
              <a:rPr lang="en-US" dirty="0"/>
              <a:t>Heme iron from animal sources is part of hemoglobin and myoglobin and easily absorbed</a:t>
            </a:r>
          </a:p>
          <a:p>
            <a:pPr lvl="1"/>
            <a:r>
              <a:rPr lang="en-US" dirty="0"/>
              <a:t>Nonheme iron in plant foods is not as easily absorbed, due to phytates and other substances</a:t>
            </a:r>
          </a:p>
          <a:p>
            <a:pPr lvl="1"/>
            <a:r>
              <a:rPr lang="en-US" dirty="0"/>
              <a:t>Body absorbs only 10 to 15 percent of iron consumed</a:t>
            </a:r>
          </a:p>
          <a:p>
            <a:pPr lvl="1"/>
            <a:r>
              <a:rPr lang="en-US" dirty="0"/>
              <a:t>Absorption increases if body stores are low</a:t>
            </a:r>
          </a:p>
          <a:p>
            <a:pPr lvl="1"/>
            <a:r>
              <a:rPr lang="en-US" dirty="0"/>
              <a:t>Not excreted in urine or stool; once absorbed, very little leaves body (95 percent recycled, reused)</a:t>
            </a:r>
          </a:p>
        </p:txBody>
      </p:sp>
    </p:spTree>
    <p:extLst>
      <p:ext uri="{BB962C8B-B14F-4D97-AF65-F5344CB8AC3E}">
        <p14:creationId xmlns:p14="http://schemas.microsoft.com/office/powerpoint/2010/main" val="1190384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7596-F7ED-43BA-948A-BCE2D83851EF}"/>
              </a:ext>
            </a:extLst>
          </p:cNvPr>
          <p:cNvSpPr>
            <a:spLocks noGrp="1"/>
          </p:cNvSpPr>
          <p:nvPr>
            <p:ph type="title"/>
          </p:nvPr>
        </p:nvSpPr>
        <p:spPr/>
        <p:txBody>
          <a:bodyPr/>
          <a:lstStyle/>
          <a:p>
            <a:r>
              <a:rPr lang="en-US" sz="3400" dirty="0"/>
              <a:t>Figure 8.26 Hemoglobin Contains Heme Iron</a:t>
            </a:r>
          </a:p>
        </p:txBody>
      </p:sp>
      <p:pic>
        <p:nvPicPr>
          <p:cNvPr id="6" name="Picture 5" descr="Heme iron is in hemoglobin.">
            <a:extLst>
              <a:ext uri="{FF2B5EF4-FFF2-40B4-BE49-F238E27FC236}">
                <a16:creationId xmlns:a16="http://schemas.microsoft.com/office/drawing/2014/main" id="{2D4CF217-ACA3-4A7A-844D-4B10D523F753}"/>
              </a:ext>
            </a:extLst>
          </p:cNvPr>
          <p:cNvPicPr>
            <a:picLocks noChangeAspect="1"/>
          </p:cNvPicPr>
          <p:nvPr/>
        </p:nvPicPr>
        <p:blipFill>
          <a:blip r:embed="rId2"/>
          <a:stretch>
            <a:fillRect/>
          </a:stretch>
        </p:blipFill>
        <p:spPr>
          <a:xfrm>
            <a:off x="2297824" y="1499524"/>
            <a:ext cx="4548350" cy="4832335"/>
          </a:xfrm>
          <a:prstGeom prst="rect">
            <a:avLst/>
          </a:prstGeom>
        </p:spPr>
      </p:pic>
    </p:spTree>
    <p:extLst>
      <p:ext uri="{BB962C8B-B14F-4D97-AF65-F5344CB8AC3E}">
        <p14:creationId xmlns:p14="http://schemas.microsoft.com/office/powerpoint/2010/main" val="3697958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2F27-23E4-4529-8E31-C65EE3456988}"/>
              </a:ext>
            </a:extLst>
          </p:cNvPr>
          <p:cNvSpPr>
            <a:spLocks noGrp="1"/>
          </p:cNvSpPr>
          <p:nvPr>
            <p:ph type="title"/>
          </p:nvPr>
        </p:nvSpPr>
        <p:spPr/>
        <p:txBody>
          <a:bodyPr/>
          <a:lstStyle/>
          <a:p>
            <a:r>
              <a:rPr lang="en-US" dirty="0"/>
              <a:t>Exploring Iron </a:t>
            </a:r>
            <a:r>
              <a:rPr lang="en-US" sz="2000" b="0" dirty="0"/>
              <a:t>(2 of 3)</a:t>
            </a:r>
          </a:p>
        </p:txBody>
      </p:sp>
      <p:sp>
        <p:nvSpPr>
          <p:cNvPr id="3" name="Content Placeholder 2">
            <a:extLst>
              <a:ext uri="{FF2B5EF4-FFF2-40B4-BE49-F238E27FC236}">
                <a16:creationId xmlns:a16="http://schemas.microsoft.com/office/drawing/2014/main" id="{99F23FDC-4143-49F0-A840-326494FC32C2}"/>
              </a:ext>
            </a:extLst>
          </p:cNvPr>
          <p:cNvSpPr>
            <a:spLocks noGrp="1"/>
          </p:cNvSpPr>
          <p:nvPr>
            <p:ph sz="quarter" idx="13"/>
          </p:nvPr>
        </p:nvSpPr>
        <p:spPr>
          <a:xfrm>
            <a:off x="457199" y="1556326"/>
            <a:ext cx="8229601" cy="4777799"/>
          </a:xfrm>
        </p:spPr>
        <p:txBody>
          <a:bodyPr/>
          <a:lstStyle/>
          <a:p>
            <a:pPr>
              <a:spcBef>
                <a:spcPts val="1000"/>
              </a:spcBef>
            </a:pPr>
            <a:r>
              <a:rPr lang="en-US" sz="2000" dirty="0"/>
              <a:t>Functions:</a:t>
            </a:r>
          </a:p>
          <a:p>
            <a:pPr lvl="1"/>
            <a:r>
              <a:rPr lang="en-US" sz="2000" b="1" dirty="0"/>
              <a:t>Hemoglobin </a:t>
            </a:r>
            <a:r>
              <a:rPr lang="en-US" sz="2000" dirty="0"/>
              <a:t>in red blood cells transports oxygen from lungs to tissues and picks up carbon dioxide waste from cells</a:t>
            </a:r>
          </a:p>
          <a:p>
            <a:pPr lvl="1"/>
            <a:r>
              <a:rPr lang="en-US" sz="2000" dirty="0"/>
              <a:t>Myoglobin transports and stores oxygen in muscle cells</a:t>
            </a:r>
          </a:p>
          <a:p>
            <a:pPr lvl="1"/>
            <a:r>
              <a:rPr lang="en-US" sz="2000" dirty="0"/>
              <a:t>Aids brain function by helping enzymes that make neurotransmitters</a:t>
            </a:r>
          </a:p>
          <a:p>
            <a:pPr>
              <a:spcBef>
                <a:spcPts val="1000"/>
              </a:spcBef>
            </a:pPr>
            <a:r>
              <a:rPr lang="en-US" sz="2000" dirty="0"/>
              <a:t>Daily needs:</a:t>
            </a:r>
          </a:p>
          <a:p>
            <a:pPr lvl="1"/>
            <a:r>
              <a:rPr lang="en-US" sz="2000" dirty="0"/>
              <a:t>Men and women &gt;50: 8 m</a:t>
            </a:r>
            <a:r>
              <a:rPr lang="en-US" sz="100" dirty="0">
                <a:solidFill>
                  <a:schemeClr val="bg1"/>
                </a:solidFill>
              </a:rPr>
              <a:t>illi</a:t>
            </a:r>
            <a:r>
              <a:rPr lang="en-US" sz="2000" dirty="0"/>
              <a:t>g</a:t>
            </a:r>
            <a:r>
              <a:rPr lang="en-US" sz="100" dirty="0">
                <a:solidFill>
                  <a:schemeClr val="bg1"/>
                </a:solidFill>
              </a:rPr>
              <a:t>rams</a:t>
            </a:r>
            <a:r>
              <a:rPr lang="en-US" sz="2000" dirty="0"/>
              <a:t>/day</a:t>
            </a:r>
          </a:p>
          <a:p>
            <a:pPr lvl="1"/>
            <a:r>
              <a:rPr lang="en-US" sz="2000" dirty="0"/>
              <a:t>Women 19 to 50: 18 m</a:t>
            </a:r>
            <a:r>
              <a:rPr lang="en-US" sz="100" dirty="0">
                <a:solidFill>
                  <a:schemeClr val="bg1"/>
                </a:solidFill>
              </a:rPr>
              <a:t>illi</a:t>
            </a:r>
            <a:r>
              <a:rPr lang="en-US" sz="2000" dirty="0"/>
              <a:t>g</a:t>
            </a:r>
            <a:r>
              <a:rPr lang="en-US" sz="100" dirty="0">
                <a:solidFill>
                  <a:schemeClr val="bg1"/>
                </a:solidFill>
              </a:rPr>
              <a:t>rams</a:t>
            </a:r>
            <a:r>
              <a:rPr lang="en-US" sz="2000" dirty="0"/>
              <a:t>/day: higher due to iron lost during menstruation</a:t>
            </a:r>
          </a:p>
          <a:p>
            <a:pPr>
              <a:spcBef>
                <a:spcPts val="1000"/>
              </a:spcBef>
            </a:pPr>
            <a:r>
              <a:rPr lang="en-US" sz="2000" dirty="0"/>
              <a:t>Food sources:</a:t>
            </a:r>
          </a:p>
          <a:p>
            <a:pPr lvl="1"/>
            <a:r>
              <a:rPr lang="en-US" sz="2000" dirty="0"/>
              <a:t>Iron-enriched bread and grain products; heme iron in meats, fish, and poultry</a:t>
            </a:r>
          </a:p>
        </p:txBody>
      </p:sp>
    </p:spTree>
    <p:extLst>
      <p:ext uri="{BB962C8B-B14F-4D97-AF65-F5344CB8AC3E}">
        <p14:creationId xmlns:p14="http://schemas.microsoft.com/office/powerpoint/2010/main" val="1739700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3894-7997-4246-9B1F-4C24393FE293}"/>
              </a:ext>
            </a:extLst>
          </p:cNvPr>
          <p:cNvSpPr>
            <a:spLocks noGrp="1"/>
          </p:cNvSpPr>
          <p:nvPr>
            <p:ph type="title"/>
          </p:nvPr>
        </p:nvSpPr>
        <p:spPr/>
        <p:txBody>
          <a:bodyPr/>
          <a:lstStyle/>
          <a:p>
            <a:r>
              <a:rPr lang="en-US" sz="3400" dirty="0"/>
              <a:t>Figure 8.27 Iron Content of Selected Foods</a:t>
            </a:r>
          </a:p>
        </p:txBody>
      </p:sp>
      <p:pic>
        <p:nvPicPr>
          <p:cNvPr id="6" name="Picture 5" descr="The food sources are divided into vegetables, fruits, grains, protein, and daily needs, as follows.&#10;Vegetables Blank Blank&#10;Food Amount Milligrams of Iron&#10;Baked potato with skin 1 small 1.9&#10;&#10;Fruits Blank Blank&#10;Food Amount Milligrams of Iron&#10;Raisins Half cup 1.4&#10;Dried apricots Half cup 1.7&#10;&#10;Grains Blank Blank&#10;Food Amount Milligrams of Iron&#10;Brown rice, cooked Half cup 0.5&#10;Whole wheat or white bread 1 slice 0.7&#10;Quinoa, cooked  cup 2.8&#10;Oatmeal, cooked Half cup 7&#10;Total cereal Three quarter cup 18&#10;&#10;Protein Blank Blank&#10;Food Amount Milligrams of Iron&#10;Shrimp 3 ounces 0.3&#10;Egg, hard cooked 1 0.6&#10;Chicken breast, skinless 3 ounces 0.9&#10;Black beans, cooked Quarter cup 0.9&#10;Kidney beans, cooked Quarter cup 1.0&#10;Tofu, firm 2 ounces, quarter cup 1.0&#10;Chickpeas, cooked Quarter cup 1.0&#10;Tuna, light, canned 3 ounces 1.2&#10;Sirloin steak, cooked 3 ounces 1.4&#10;Turkey, dark meat, cooked, skinless 3 ounces 1.7&#10;&#10;Daily needs Blank Blank&#10;Blank Amount Milligrams of Iron&#10;Men 19 to 50 years Blank 8&#10;Women 19 to 50 years Blank 18&#10;">
            <a:extLst>
              <a:ext uri="{FF2B5EF4-FFF2-40B4-BE49-F238E27FC236}">
                <a16:creationId xmlns:a16="http://schemas.microsoft.com/office/drawing/2014/main" id="{066DCD74-236B-4CE5-804C-3462CB867086}"/>
              </a:ext>
            </a:extLst>
          </p:cNvPr>
          <p:cNvPicPr>
            <a:picLocks noChangeAspect="1"/>
          </p:cNvPicPr>
          <p:nvPr/>
        </p:nvPicPr>
        <p:blipFill>
          <a:blip r:embed="rId2"/>
          <a:stretch>
            <a:fillRect/>
          </a:stretch>
        </p:blipFill>
        <p:spPr>
          <a:xfrm>
            <a:off x="1931785" y="1578881"/>
            <a:ext cx="5280429" cy="4732629"/>
          </a:xfrm>
          <a:prstGeom prst="rect">
            <a:avLst/>
          </a:prstGeom>
        </p:spPr>
      </p:pic>
    </p:spTree>
    <p:extLst>
      <p:ext uri="{BB962C8B-B14F-4D97-AF65-F5344CB8AC3E}">
        <p14:creationId xmlns:p14="http://schemas.microsoft.com/office/powerpoint/2010/main" val="33413251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2F27-23E4-4529-8E31-C65EE3456988}"/>
              </a:ext>
            </a:extLst>
          </p:cNvPr>
          <p:cNvSpPr>
            <a:spLocks noGrp="1"/>
          </p:cNvSpPr>
          <p:nvPr>
            <p:ph type="title"/>
          </p:nvPr>
        </p:nvSpPr>
        <p:spPr/>
        <p:txBody>
          <a:bodyPr/>
          <a:lstStyle/>
          <a:p>
            <a:r>
              <a:rPr lang="en-US" dirty="0"/>
              <a:t>Exploring Iron </a:t>
            </a:r>
            <a:r>
              <a:rPr lang="en-US" sz="2000" b="0" dirty="0"/>
              <a:t>(3 of 3)</a:t>
            </a:r>
          </a:p>
        </p:txBody>
      </p:sp>
      <p:sp>
        <p:nvSpPr>
          <p:cNvPr id="3" name="Content Placeholder 2">
            <a:extLst>
              <a:ext uri="{FF2B5EF4-FFF2-40B4-BE49-F238E27FC236}">
                <a16:creationId xmlns:a16="http://schemas.microsoft.com/office/drawing/2014/main" id="{99F23FDC-4143-49F0-A840-326494FC32C2}"/>
              </a:ext>
            </a:extLst>
          </p:cNvPr>
          <p:cNvSpPr>
            <a:spLocks noGrp="1"/>
          </p:cNvSpPr>
          <p:nvPr>
            <p:ph sz="quarter" idx="13"/>
          </p:nvPr>
        </p:nvSpPr>
        <p:spPr>
          <a:xfrm>
            <a:off x="457199" y="1556326"/>
            <a:ext cx="8229601" cy="4761347"/>
          </a:xfrm>
        </p:spPr>
        <p:txBody>
          <a:bodyPr/>
          <a:lstStyle/>
          <a:p>
            <a:r>
              <a:rPr lang="en-US" sz="2200" dirty="0"/>
              <a:t>Too much or too little:</a:t>
            </a:r>
          </a:p>
          <a:p>
            <a:pPr lvl="1"/>
            <a:r>
              <a:rPr lang="en-US" sz="2200" dirty="0"/>
              <a:t>Too much iron from supplements can cause constipation, nausea, vomiting, diarrhea</a:t>
            </a:r>
          </a:p>
          <a:p>
            <a:pPr lvl="1"/>
            <a:r>
              <a:rPr lang="en-US" sz="2200" dirty="0"/>
              <a:t>In United States, a leading cause of accidental poisoning deaths in children under 6 years</a:t>
            </a:r>
          </a:p>
          <a:p>
            <a:pPr lvl="1"/>
            <a:r>
              <a:rPr lang="en-US" sz="2200" dirty="0"/>
              <a:t>Iron overload can damage heart, kidneys, liver, nervous system</a:t>
            </a:r>
          </a:p>
          <a:p>
            <a:pPr lvl="1"/>
            <a:r>
              <a:rPr lang="en-US" sz="2200" b="1" dirty="0"/>
              <a:t>Hemochromatosis</a:t>
            </a:r>
            <a:r>
              <a:rPr lang="en-US" sz="2200" dirty="0"/>
              <a:t>, a genetic disorder, can cause iron overload</a:t>
            </a:r>
          </a:p>
          <a:p>
            <a:pPr lvl="1"/>
            <a:r>
              <a:rPr lang="en-US" sz="2200" dirty="0"/>
              <a:t>Iron deficiency: most common nutritional disorder in world</a:t>
            </a:r>
          </a:p>
          <a:p>
            <a:pPr lvl="1"/>
            <a:r>
              <a:rPr lang="en-US" sz="2200" b="1" dirty="0"/>
              <a:t>Iron-deficiency anemia </a:t>
            </a:r>
            <a:r>
              <a:rPr lang="en-US" sz="2200" dirty="0"/>
              <a:t>occurs when iron stores are depleted and hemoglobin levels decrease</a:t>
            </a:r>
          </a:p>
        </p:txBody>
      </p:sp>
    </p:spTree>
    <p:extLst>
      <p:ext uri="{BB962C8B-B14F-4D97-AF65-F5344CB8AC3E}">
        <p14:creationId xmlns:p14="http://schemas.microsoft.com/office/powerpoint/2010/main" val="11970345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1326E-D5DF-4AA7-A73A-E5EB43192B7E}"/>
              </a:ext>
            </a:extLst>
          </p:cNvPr>
          <p:cNvSpPr>
            <a:spLocks noGrp="1"/>
          </p:cNvSpPr>
          <p:nvPr>
            <p:ph type="title"/>
          </p:nvPr>
        </p:nvSpPr>
        <p:spPr/>
        <p:txBody>
          <a:bodyPr/>
          <a:lstStyle/>
          <a:p>
            <a:r>
              <a:rPr lang="en-US" sz="3400" dirty="0"/>
              <a:t>Figure 8.28 Normal and Anemic Blood Cells</a:t>
            </a:r>
          </a:p>
        </p:txBody>
      </p:sp>
      <p:pic>
        <p:nvPicPr>
          <p:cNvPr id="6" name="Picture 5" descr="Red blood cells affected by anemia are paler than normal red blood cells.">
            <a:extLst>
              <a:ext uri="{FF2B5EF4-FFF2-40B4-BE49-F238E27FC236}">
                <a16:creationId xmlns:a16="http://schemas.microsoft.com/office/drawing/2014/main" id="{45D96678-5987-44AC-9AF3-F2BCF9E11076}"/>
              </a:ext>
            </a:extLst>
          </p:cNvPr>
          <p:cNvPicPr>
            <a:picLocks noChangeAspect="1"/>
          </p:cNvPicPr>
          <p:nvPr/>
        </p:nvPicPr>
        <p:blipFill>
          <a:blip r:embed="rId2"/>
          <a:stretch>
            <a:fillRect/>
          </a:stretch>
        </p:blipFill>
        <p:spPr>
          <a:xfrm>
            <a:off x="3284903" y="1472322"/>
            <a:ext cx="2574193" cy="4827755"/>
          </a:xfrm>
          <a:prstGeom prst="rect">
            <a:avLst/>
          </a:prstGeom>
        </p:spPr>
      </p:pic>
    </p:spTree>
    <p:extLst>
      <p:ext uri="{BB962C8B-B14F-4D97-AF65-F5344CB8AC3E}">
        <p14:creationId xmlns:p14="http://schemas.microsoft.com/office/powerpoint/2010/main" val="4102853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421-29DE-43A7-8B95-C38255E76728}"/>
              </a:ext>
            </a:extLst>
          </p:cNvPr>
          <p:cNvSpPr>
            <a:spLocks noGrp="1"/>
          </p:cNvSpPr>
          <p:nvPr>
            <p:ph type="title"/>
          </p:nvPr>
        </p:nvSpPr>
        <p:spPr/>
        <p:txBody>
          <a:bodyPr/>
          <a:lstStyle/>
          <a:p>
            <a:r>
              <a:rPr lang="en-US" dirty="0"/>
              <a:t>Exploring Copper </a:t>
            </a:r>
            <a:r>
              <a:rPr lang="en-US" sz="2000" b="0" dirty="0"/>
              <a:t>(1 of 2)</a:t>
            </a:r>
          </a:p>
        </p:txBody>
      </p:sp>
      <p:sp>
        <p:nvSpPr>
          <p:cNvPr id="3" name="Content Placeholder 2">
            <a:extLst>
              <a:ext uri="{FF2B5EF4-FFF2-40B4-BE49-F238E27FC236}">
                <a16:creationId xmlns:a16="http://schemas.microsoft.com/office/drawing/2014/main" id="{5DD64D2D-C281-4F78-8B1F-C4A51C7859B9}"/>
              </a:ext>
            </a:extLst>
          </p:cNvPr>
          <p:cNvSpPr>
            <a:spLocks noGrp="1"/>
          </p:cNvSpPr>
          <p:nvPr>
            <p:ph sz="quarter" idx="13"/>
          </p:nvPr>
        </p:nvSpPr>
        <p:spPr/>
        <p:txBody>
          <a:bodyPr/>
          <a:lstStyle/>
          <a:p>
            <a:r>
              <a:rPr lang="en-US" dirty="0"/>
              <a:t>Functions:</a:t>
            </a:r>
          </a:p>
          <a:p>
            <a:pPr lvl="1"/>
            <a:r>
              <a:rPr lang="en-US" dirty="0"/>
              <a:t>Part of many enzymes and proteins</a:t>
            </a:r>
          </a:p>
          <a:p>
            <a:pPr lvl="1"/>
            <a:r>
              <a:rPr lang="en-US" dirty="0"/>
              <a:t>Important for iron absorption and transfer, synthesis of hemoglobin and red blood cells</a:t>
            </a:r>
          </a:p>
          <a:p>
            <a:pPr lvl="1"/>
            <a:r>
              <a:rPr lang="en-US" dirty="0"/>
              <a:t>Helps generate energy in cells, synthesize melanin, link the proteins collagen and elastin together in connective tissues</a:t>
            </a:r>
          </a:p>
          <a:p>
            <a:pPr lvl="1"/>
            <a:r>
              <a:rPr lang="en-US" dirty="0"/>
              <a:t>Helps enzymes protect cells from free radicals</a:t>
            </a:r>
          </a:p>
          <a:p>
            <a:pPr lvl="1"/>
            <a:r>
              <a:rPr lang="en-US" dirty="0"/>
              <a:t>Role in blood clotting and maintaining healthy immune system</a:t>
            </a:r>
          </a:p>
        </p:txBody>
      </p:sp>
    </p:spTree>
    <p:extLst>
      <p:ext uri="{BB962C8B-B14F-4D97-AF65-F5344CB8AC3E}">
        <p14:creationId xmlns:p14="http://schemas.microsoft.com/office/powerpoint/2010/main" val="5537932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421-29DE-43A7-8B95-C38255E76728}"/>
              </a:ext>
            </a:extLst>
          </p:cNvPr>
          <p:cNvSpPr>
            <a:spLocks noGrp="1"/>
          </p:cNvSpPr>
          <p:nvPr>
            <p:ph type="title"/>
          </p:nvPr>
        </p:nvSpPr>
        <p:spPr/>
        <p:txBody>
          <a:bodyPr/>
          <a:lstStyle/>
          <a:p>
            <a:r>
              <a:rPr lang="en-US" dirty="0"/>
              <a:t>Exploring Copper </a:t>
            </a:r>
            <a:r>
              <a:rPr lang="en-US" sz="2000" b="0" dirty="0"/>
              <a:t>(2 of 2)</a:t>
            </a:r>
          </a:p>
        </p:txBody>
      </p:sp>
      <p:sp>
        <p:nvSpPr>
          <p:cNvPr id="3" name="Content Placeholder 2">
            <a:extLst>
              <a:ext uri="{FF2B5EF4-FFF2-40B4-BE49-F238E27FC236}">
                <a16:creationId xmlns:a16="http://schemas.microsoft.com/office/drawing/2014/main" id="{5DD64D2D-C281-4F78-8B1F-C4A51C7859B9}"/>
              </a:ext>
            </a:extLst>
          </p:cNvPr>
          <p:cNvSpPr>
            <a:spLocks noGrp="1"/>
          </p:cNvSpPr>
          <p:nvPr>
            <p:ph sz="quarter" idx="13"/>
          </p:nvPr>
        </p:nvSpPr>
        <p:spPr>
          <a:xfrm>
            <a:off x="457200" y="1556326"/>
            <a:ext cx="8229600" cy="4530149"/>
          </a:xfrm>
        </p:spPr>
        <p:txBody>
          <a:bodyPr/>
          <a:lstStyle/>
          <a:p>
            <a:r>
              <a:rPr lang="en-US" dirty="0"/>
              <a:t>Daily needs:</a:t>
            </a:r>
          </a:p>
          <a:p>
            <a:pPr lvl="1"/>
            <a:r>
              <a:rPr lang="en-US" dirty="0"/>
              <a:t>Adults: 900 µ</a:t>
            </a:r>
            <a:r>
              <a:rPr lang="en-US" sz="100" dirty="0"/>
              <a:t> </a:t>
            </a:r>
            <a:r>
              <a:rPr lang="en-US" dirty="0"/>
              <a:t>g/day</a:t>
            </a:r>
          </a:p>
          <a:p>
            <a:r>
              <a:rPr lang="en-US" dirty="0"/>
              <a:t>Food sources:</a:t>
            </a:r>
          </a:p>
          <a:p>
            <a:pPr lvl="1"/>
            <a:r>
              <a:rPr lang="en-US" dirty="0"/>
              <a:t>Organ meats, seafood, nuts, seeds, bran cereals, whole-grain products, cocoa</a:t>
            </a:r>
          </a:p>
          <a:p>
            <a:r>
              <a:rPr lang="en-US" dirty="0"/>
              <a:t>Too much or too little:</a:t>
            </a:r>
          </a:p>
          <a:p>
            <a:pPr lvl="1"/>
            <a:r>
              <a:rPr lang="en-US" dirty="0"/>
              <a:t>U</a:t>
            </a:r>
            <a:r>
              <a:rPr lang="en-US" sz="100" dirty="0"/>
              <a:t> </a:t>
            </a:r>
            <a:r>
              <a:rPr lang="en-US" dirty="0"/>
              <a:t>L: 10,000 µ</a:t>
            </a:r>
            <a:r>
              <a:rPr lang="en-US" sz="100" dirty="0"/>
              <a:t> </a:t>
            </a:r>
            <a:r>
              <a:rPr lang="en-US" dirty="0"/>
              <a:t>g/day</a:t>
            </a:r>
          </a:p>
          <a:p>
            <a:pPr lvl="1"/>
            <a:r>
              <a:rPr lang="en-US" dirty="0"/>
              <a:t>Excess can cause stomach cramps, nausea, diarrhea, vomiting, liver damage</a:t>
            </a:r>
          </a:p>
          <a:p>
            <a:pPr lvl="1"/>
            <a:r>
              <a:rPr lang="en-US" dirty="0"/>
              <a:t>Copper deficiency rare in United States</a:t>
            </a:r>
          </a:p>
        </p:txBody>
      </p:sp>
    </p:spTree>
    <p:extLst>
      <p:ext uri="{BB962C8B-B14F-4D97-AF65-F5344CB8AC3E}">
        <p14:creationId xmlns:p14="http://schemas.microsoft.com/office/powerpoint/2010/main" val="34507705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EEB7-F73D-4135-BF5D-0B1D46750EF9}"/>
              </a:ext>
            </a:extLst>
          </p:cNvPr>
          <p:cNvSpPr>
            <a:spLocks noGrp="1"/>
          </p:cNvSpPr>
          <p:nvPr>
            <p:ph type="title"/>
          </p:nvPr>
        </p:nvSpPr>
        <p:spPr/>
        <p:txBody>
          <a:bodyPr/>
          <a:lstStyle/>
          <a:p>
            <a:r>
              <a:rPr lang="en-US" sz="3400" dirty="0"/>
              <a:t>Figure 8.29 Copper Content of Selected Foods</a:t>
            </a:r>
          </a:p>
        </p:txBody>
      </p:sp>
      <p:pic>
        <p:nvPicPr>
          <p:cNvPr id="6" name="Picture 5" descr="A table is as follows.&#10;Vegetables Blank Blank&#10;Food Amount Micrograms of Copper&#10;Baked potato with skin 1 medium 202&#10;Vegetable juice 1 cup 484&#10;Mushrooms 1 cup 782&#10;&#10;Fruits Blank Blank&#10;Food Amount Micrograms of Copper&#10;Prunes Half cup 153&#10;Raisins Half cup 231&#10;&#10;Grains Blank Blank&#10;Food Amount Micrograms of Copper&#10;Oatmeal, cooked Half cup 82&#10;Brown rice, cooked Half cup 97&#10;Wheat germ Quarter cup 175&#10;Quinoa, cooked 1 cup 400&#10;&#10;Protein Blank Blank&#10;Food Amount Micrograms of Copper&#10;Chicken breast, cooked 3 ounces 41&#10;Black beans, cooked Half cup 88&#10;Tofu Quarter cup 97&#10;Shrimp, cooked 3 ounces 260&#10;Sunflower seeds, dry roasted Half ounce 275&#10;Walnuts Half ounce 450&#10;&#10;Dairy Blank Blank&#10;Food Amount Micrograms of Copper&#10;Chocolate milk 1 cup 175&#10;Chocolate pudding make with milk 1 cup 217&#10;Hot cocoa, made with mild 1 cup 288&#10;&#10;Daily needs Blank Blank&#10;Blank Amount Micrograms of Copper&#10;Adults 19 to 50 years Blank 900&#10;">
            <a:extLst>
              <a:ext uri="{FF2B5EF4-FFF2-40B4-BE49-F238E27FC236}">
                <a16:creationId xmlns:a16="http://schemas.microsoft.com/office/drawing/2014/main" id="{E8867C1C-930E-48DE-A3C0-87C89C070E2F}"/>
              </a:ext>
            </a:extLst>
          </p:cNvPr>
          <p:cNvPicPr>
            <a:picLocks noChangeAspect="1"/>
          </p:cNvPicPr>
          <p:nvPr/>
        </p:nvPicPr>
        <p:blipFill>
          <a:blip r:embed="rId2"/>
          <a:stretch>
            <a:fillRect/>
          </a:stretch>
        </p:blipFill>
        <p:spPr>
          <a:xfrm>
            <a:off x="1956584" y="1392494"/>
            <a:ext cx="5230831" cy="4827755"/>
          </a:xfrm>
          <a:prstGeom prst="rect">
            <a:avLst/>
          </a:prstGeom>
        </p:spPr>
      </p:pic>
    </p:spTree>
    <p:extLst>
      <p:ext uri="{BB962C8B-B14F-4D97-AF65-F5344CB8AC3E}">
        <p14:creationId xmlns:p14="http://schemas.microsoft.com/office/powerpoint/2010/main" val="32576971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6F75-1A22-4DAB-8724-3EA7DBADC5E0}"/>
              </a:ext>
            </a:extLst>
          </p:cNvPr>
          <p:cNvSpPr>
            <a:spLocks noGrp="1"/>
          </p:cNvSpPr>
          <p:nvPr>
            <p:ph type="title"/>
          </p:nvPr>
        </p:nvSpPr>
        <p:spPr/>
        <p:txBody>
          <a:bodyPr/>
          <a:lstStyle/>
          <a:p>
            <a:r>
              <a:rPr lang="en-US" dirty="0"/>
              <a:t>Exploring Zinc </a:t>
            </a:r>
            <a:r>
              <a:rPr lang="en-US" sz="2000" b="0" dirty="0"/>
              <a:t>(1 of 2)</a:t>
            </a:r>
          </a:p>
        </p:txBody>
      </p:sp>
      <p:sp>
        <p:nvSpPr>
          <p:cNvPr id="3" name="Content Placeholder 2">
            <a:extLst>
              <a:ext uri="{FF2B5EF4-FFF2-40B4-BE49-F238E27FC236}">
                <a16:creationId xmlns:a16="http://schemas.microsoft.com/office/drawing/2014/main" id="{00EF1315-1BAE-4F9B-A8BF-EC1493986D87}"/>
              </a:ext>
            </a:extLst>
          </p:cNvPr>
          <p:cNvSpPr>
            <a:spLocks noGrp="1"/>
          </p:cNvSpPr>
          <p:nvPr>
            <p:ph sz="quarter" idx="13"/>
          </p:nvPr>
        </p:nvSpPr>
        <p:spPr>
          <a:xfrm>
            <a:off x="457200" y="1556326"/>
            <a:ext cx="8229600" cy="4752399"/>
          </a:xfrm>
        </p:spPr>
        <p:txBody>
          <a:bodyPr/>
          <a:lstStyle/>
          <a:p>
            <a:r>
              <a:rPr lang="en-US" dirty="0"/>
              <a:t>Involved in function of more than 100 enzymes</a:t>
            </a:r>
          </a:p>
          <a:p>
            <a:r>
              <a:rPr lang="en-US" dirty="0"/>
              <a:t>Functions:</a:t>
            </a:r>
          </a:p>
          <a:p>
            <a:pPr lvl="1"/>
            <a:r>
              <a:rPr lang="en-US" dirty="0"/>
              <a:t>D</a:t>
            </a:r>
            <a:r>
              <a:rPr lang="en-US" sz="100" dirty="0"/>
              <a:t> </a:t>
            </a:r>
            <a:r>
              <a:rPr lang="en-US" dirty="0"/>
              <a:t>N</a:t>
            </a:r>
            <a:r>
              <a:rPr lang="en-US" sz="100" dirty="0"/>
              <a:t> </a:t>
            </a:r>
            <a:r>
              <a:rPr lang="en-US" dirty="0"/>
              <a:t>A synthesis, growth, and development</a:t>
            </a:r>
          </a:p>
          <a:p>
            <a:pPr lvl="1"/>
            <a:r>
              <a:rPr lang="en-US" dirty="0"/>
              <a:t>Healthy immune system and wound healing</a:t>
            </a:r>
          </a:p>
          <a:p>
            <a:pPr lvl="1"/>
            <a:r>
              <a:rPr lang="en-US" dirty="0"/>
              <a:t>Taste acuity</a:t>
            </a:r>
          </a:p>
          <a:p>
            <a:pPr lvl="1"/>
            <a:r>
              <a:rPr lang="en-US" dirty="0"/>
              <a:t>Treatment for common cold</a:t>
            </a:r>
          </a:p>
          <a:p>
            <a:pPr lvl="1"/>
            <a:r>
              <a:rPr lang="en-US" dirty="0"/>
              <a:t>May reduce risk of age-related macular degeneration</a:t>
            </a:r>
          </a:p>
          <a:p>
            <a:r>
              <a:rPr lang="en-US" dirty="0"/>
              <a:t>Daily needs:</a:t>
            </a:r>
          </a:p>
          <a:p>
            <a:pPr lvl="1"/>
            <a:r>
              <a:rPr lang="en-US" dirty="0"/>
              <a:t>Men: 11 m</a:t>
            </a:r>
            <a:r>
              <a:rPr lang="en-US" sz="100" dirty="0">
                <a:solidFill>
                  <a:schemeClr val="bg1"/>
                </a:solidFill>
              </a:rPr>
              <a:t>illi</a:t>
            </a:r>
            <a:r>
              <a:rPr lang="en-US" dirty="0"/>
              <a:t>g</a:t>
            </a:r>
            <a:r>
              <a:rPr lang="en-US" sz="100" dirty="0">
                <a:solidFill>
                  <a:schemeClr val="bg1"/>
                </a:solidFill>
              </a:rPr>
              <a:t>rams</a:t>
            </a:r>
            <a:r>
              <a:rPr lang="en-US" dirty="0"/>
              <a:t>/day; women: 8 m</a:t>
            </a:r>
            <a:r>
              <a:rPr lang="en-US" sz="100" dirty="0">
                <a:solidFill>
                  <a:schemeClr val="bg1"/>
                </a:solidFill>
              </a:rPr>
              <a:t>illi</a:t>
            </a:r>
            <a:r>
              <a:rPr lang="en-US" dirty="0"/>
              <a:t>g</a:t>
            </a:r>
            <a:r>
              <a:rPr lang="en-US" sz="100" dirty="0">
                <a:solidFill>
                  <a:schemeClr val="bg1"/>
                </a:solidFill>
              </a:rPr>
              <a:t>rams</a:t>
            </a:r>
            <a:r>
              <a:rPr lang="en-US" dirty="0"/>
              <a:t>/day</a:t>
            </a:r>
          </a:p>
          <a:p>
            <a:pPr lvl="1"/>
            <a:r>
              <a:rPr lang="en-US" dirty="0"/>
              <a:t>Vegetarians may need as much as 50 percent more</a:t>
            </a:r>
          </a:p>
        </p:txBody>
      </p:sp>
    </p:spTree>
    <p:extLst>
      <p:ext uri="{BB962C8B-B14F-4D97-AF65-F5344CB8AC3E}">
        <p14:creationId xmlns:p14="http://schemas.microsoft.com/office/powerpoint/2010/main" val="31118418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6F75-1A22-4DAB-8724-3EA7DBADC5E0}"/>
              </a:ext>
            </a:extLst>
          </p:cNvPr>
          <p:cNvSpPr>
            <a:spLocks noGrp="1"/>
          </p:cNvSpPr>
          <p:nvPr>
            <p:ph type="title"/>
          </p:nvPr>
        </p:nvSpPr>
        <p:spPr/>
        <p:txBody>
          <a:bodyPr/>
          <a:lstStyle/>
          <a:p>
            <a:r>
              <a:rPr lang="en-US" dirty="0"/>
              <a:t>Exploring Zinc </a:t>
            </a:r>
            <a:r>
              <a:rPr lang="en-US" sz="2000" b="0" dirty="0"/>
              <a:t>(2 of 2)</a:t>
            </a:r>
          </a:p>
        </p:txBody>
      </p:sp>
      <p:sp>
        <p:nvSpPr>
          <p:cNvPr id="3" name="Content Placeholder 2">
            <a:extLst>
              <a:ext uri="{FF2B5EF4-FFF2-40B4-BE49-F238E27FC236}">
                <a16:creationId xmlns:a16="http://schemas.microsoft.com/office/drawing/2014/main" id="{00EF1315-1BAE-4F9B-A8BF-EC1493986D87}"/>
              </a:ext>
            </a:extLst>
          </p:cNvPr>
          <p:cNvSpPr>
            <a:spLocks noGrp="1"/>
          </p:cNvSpPr>
          <p:nvPr>
            <p:ph sz="quarter" idx="13"/>
          </p:nvPr>
        </p:nvSpPr>
        <p:spPr>
          <a:xfrm>
            <a:off x="457200" y="1556326"/>
            <a:ext cx="7953375" cy="4752399"/>
          </a:xfrm>
        </p:spPr>
        <p:txBody>
          <a:bodyPr/>
          <a:lstStyle/>
          <a:p>
            <a:r>
              <a:rPr lang="en-US" sz="2200" dirty="0"/>
              <a:t>Food sources:</a:t>
            </a:r>
          </a:p>
          <a:p>
            <a:pPr lvl="1"/>
            <a:r>
              <a:rPr lang="en-US" sz="2200" dirty="0"/>
              <a:t>Red meat, some seafood, whole grains</a:t>
            </a:r>
          </a:p>
          <a:p>
            <a:r>
              <a:rPr lang="en-US" sz="2200" dirty="0"/>
              <a:t>Too much or too little:</a:t>
            </a:r>
          </a:p>
          <a:p>
            <a:pPr lvl="1"/>
            <a:r>
              <a:rPr lang="en-US" sz="2200" dirty="0"/>
              <a:t>U</a:t>
            </a:r>
            <a:r>
              <a:rPr lang="en-US" sz="100" dirty="0"/>
              <a:t> </a:t>
            </a:r>
            <a:r>
              <a:rPr lang="en-US" sz="2200" dirty="0"/>
              <a:t>L = 40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a:t>
            </a:r>
            <a:endParaRPr lang="en-US" sz="2200" dirty="0"/>
          </a:p>
          <a:p>
            <a:pPr lvl="1"/>
            <a:r>
              <a:rPr lang="en-US" sz="2200" dirty="0"/>
              <a:t>As little as 50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 </a:t>
            </a:r>
            <a:r>
              <a:rPr lang="en-US" sz="2200" dirty="0"/>
              <a:t>can cause stomach pains, nausea, vomiting, diarrhea</a:t>
            </a:r>
          </a:p>
          <a:p>
            <a:pPr lvl="1"/>
            <a:r>
              <a:rPr lang="en-US" sz="2200" dirty="0"/>
              <a:t>60 </a:t>
            </a:r>
            <a:r>
              <a:rPr lang="en-US" sz="2000" dirty="0"/>
              <a:t>m</a:t>
            </a:r>
            <a:r>
              <a:rPr lang="en-US" sz="100" dirty="0">
                <a:solidFill>
                  <a:schemeClr val="bg1"/>
                </a:solidFill>
              </a:rPr>
              <a:t>illi</a:t>
            </a:r>
            <a:r>
              <a:rPr lang="en-US" sz="2000" dirty="0"/>
              <a:t>g</a:t>
            </a:r>
            <a:r>
              <a:rPr lang="en-US" sz="100" dirty="0">
                <a:solidFill>
                  <a:schemeClr val="bg1"/>
                </a:solidFill>
              </a:rPr>
              <a:t>rams</a:t>
            </a:r>
            <a:r>
              <a:rPr lang="en-US" sz="2200" dirty="0" smtClean="0"/>
              <a:t>/day </a:t>
            </a:r>
            <a:r>
              <a:rPr lang="en-US" sz="2200" dirty="0"/>
              <a:t>can inhibit copper absorption</a:t>
            </a:r>
          </a:p>
          <a:p>
            <a:pPr lvl="1"/>
            <a:r>
              <a:rPr lang="en-US" sz="2200" dirty="0"/>
              <a:t>Excessive amounts can suppress immune system, lower H</a:t>
            </a:r>
            <a:r>
              <a:rPr lang="en-US" sz="100" dirty="0"/>
              <a:t> </a:t>
            </a:r>
            <a:r>
              <a:rPr lang="en-US" sz="2200" dirty="0"/>
              <a:t>D</a:t>
            </a:r>
            <a:r>
              <a:rPr lang="en-US" sz="100" dirty="0"/>
              <a:t> </a:t>
            </a:r>
            <a:r>
              <a:rPr lang="en-US" sz="2200" dirty="0"/>
              <a:t>L cholesterol</a:t>
            </a:r>
          </a:p>
          <a:p>
            <a:pPr lvl="1"/>
            <a:r>
              <a:rPr lang="en-US" sz="2200" dirty="0"/>
              <a:t>Deficiency: hair loss, impaired taste, loss of appetite, diarrhea, delayed sexual maturation, impotence, skin rashes, impaired growth</a:t>
            </a:r>
          </a:p>
        </p:txBody>
      </p:sp>
    </p:spTree>
    <p:extLst>
      <p:ext uri="{BB962C8B-B14F-4D97-AF65-F5344CB8AC3E}">
        <p14:creationId xmlns:p14="http://schemas.microsoft.com/office/powerpoint/2010/main" val="7799462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D16CC-D26C-4ECC-BB64-CC5788D62CEF}"/>
              </a:ext>
            </a:extLst>
          </p:cNvPr>
          <p:cNvSpPr>
            <a:spLocks noGrp="1"/>
          </p:cNvSpPr>
          <p:nvPr>
            <p:ph type="title"/>
          </p:nvPr>
        </p:nvSpPr>
        <p:spPr/>
        <p:txBody>
          <a:bodyPr/>
          <a:lstStyle/>
          <a:p>
            <a:r>
              <a:rPr lang="en-US" sz="3400" dirty="0"/>
              <a:t>Figure 8.30 Zinc Content of Selected Foods</a:t>
            </a:r>
          </a:p>
        </p:txBody>
      </p:sp>
      <p:pic>
        <p:nvPicPr>
          <p:cNvPr id="6" name="Picture 5" descr="The food sources are divided into vegetables, fruits, grains, protein, dairy and daily needs as follows.&#10;Vegetables Blank Blank&#10;Food Amount Milligrams of Zinc&#10;Mushrooms, cooked 1 cup 1.4&#10;Spinach, cooked 1 cup 1.4&#10;Green peas, cooked 1 cup 1.9&#10;&#10;Fruits Blank Blank&#10;Food Amount Milligrams of Zinc&#10;Watermelon, raw 1 cup 0.2&#10;Cantaloupe 1 cup 0.3&#10;&#10;Grains Blank Blank&#10;Food Amount Milligrams of Zinc&#10;Whole wheat bread 1 slice 0.5&#10;Quinoa, cooked 1 cup 2.0&#10;Wheat germ Quarter cup 3.5&#10;Total cereal Three quarter cup 15&#10;&#10;Protein Blank Blank&#10;Food Amount Milligrams of Zinc&#10;Peanut butter 1 tablespoon 0.5&#10;Red kidney beans, cooked Half cup 0.5&#10;Light tuna, in water 3 ounces 0.6&#10;Mixed nuts 1 ounce 1.1&#10;Shrimp, cooked 3 ounces 1.4&#10;Chicken, dark meat, cooked 3 ounces 2.4&#10;Beef flank steak, lean, cooked 3 ounces 5.1&#10;Oyster, cooked 3 ounces 38.4&#10;&#10;Dairy Blank Blank&#10;Food Amount Milligrams of Zinc&#10;Skim milk 1 cup 1.0&#10;Swiss cheese, reduced fat One and half ounces 1.6&#10;Yogurt, plain nonfat 1 Cup 2.4&#10;&#10;Daily needs Blank Blank&#10;Blank Amount Milligrams of Zinc&#10;Men 19 to 50 years Blank 11&#10;Women 19 to 50 years Blank 8">
            <a:extLst>
              <a:ext uri="{FF2B5EF4-FFF2-40B4-BE49-F238E27FC236}">
                <a16:creationId xmlns:a16="http://schemas.microsoft.com/office/drawing/2014/main" id="{ABBAECC2-D7FE-4B39-A909-564669CCB931}"/>
              </a:ext>
            </a:extLst>
          </p:cNvPr>
          <p:cNvPicPr>
            <a:picLocks noChangeAspect="1"/>
          </p:cNvPicPr>
          <p:nvPr/>
        </p:nvPicPr>
        <p:blipFill>
          <a:blip r:embed="rId2"/>
          <a:stretch>
            <a:fillRect/>
          </a:stretch>
        </p:blipFill>
        <p:spPr>
          <a:xfrm>
            <a:off x="1457319" y="1425786"/>
            <a:ext cx="6229360" cy="4832335"/>
          </a:xfrm>
          <a:prstGeom prst="rect">
            <a:avLst/>
          </a:prstGeom>
        </p:spPr>
      </p:pic>
    </p:spTree>
    <p:extLst>
      <p:ext uri="{BB962C8B-B14F-4D97-AF65-F5344CB8AC3E}">
        <p14:creationId xmlns:p14="http://schemas.microsoft.com/office/powerpoint/2010/main" val="32911566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093-59AE-4F03-A40D-11F664F6DB51}"/>
              </a:ext>
            </a:extLst>
          </p:cNvPr>
          <p:cNvSpPr>
            <a:spLocks noGrp="1"/>
          </p:cNvSpPr>
          <p:nvPr>
            <p:ph type="title"/>
          </p:nvPr>
        </p:nvSpPr>
        <p:spPr/>
        <p:txBody>
          <a:bodyPr/>
          <a:lstStyle/>
          <a:p>
            <a:r>
              <a:rPr lang="en-US" dirty="0"/>
              <a:t>Exploring Selenium </a:t>
            </a:r>
            <a:r>
              <a:rPr lang="en-US" sz="2000" b="0" dirty="0"/>
              <a:t>(1 of 2)</a:t>
            </a:r>
          </a:p>
        </p:txBody>
      </p:sp>
      <p:sp>
        <p:nvSpPr>
          <p:cNvPr id="3" name="Content Placeholder 2">
            <a:extLst>
              <a:ext uri="{FF2B5EF4-FFF2-40B4-BE49-F238E27FC236}">
                <a16:creationId xmlns:a16="http://schemas.microsoft.com/office/drawing/2014/main" id="{4F30E014-FFD6-4E9F-A204-1D4CB01C6025}"/>
              </a:ext>
            </a:extLst>
          </p:cNvPr>
          <p:cNvSpPr>
            <a:spLocks noGrp="1"/>
          </p:cNvSpPr>
          <p:nvPr>
            <p:ph sz="quarter" idx="13"/>
          </p:nvPr>
        </p:nvSpPr>
        <p:spPr>
          <a:xfrm>
            <a:off x="457200" y="1556326"/>
            <a:ext cx="8229600" cy="4593751"/>
          </a:xfrm>
        </p:spPr>
        <p:txBody>
          <a:bodyPr/>
          <a:lstStyle/>
          <a:p>
            <a:r>
              <a:rPr lang="en-US" dirty="0"/>
              <a:t>Part of class of proteins called selenoproteins, many of which are enzymes</a:t>
            </a:r>
          </a:p>
          <a:p>
            <a:r>
              <a:rPr lang="en-US" dirty="0"/>
              <a:t>Functions of selenoproteins:</a:t>
            </a:r>
          </a:p>
          <a:p>
            <a:pPr lvl="1"/>
            <a:r>
              <a:rPr lang="en-US" dirty="0"/>
              <a:t>Help regulate thyroid hormones</a:t>
            </a:r>
          </a:p>
          <a:p>
            <a:pPr lvl="1"/>
            <a:r>
              <a:rPr lang="en-US" dirty="0"/>
              <a:t>Act as antioxidants</a:t>
            </a:r>
          </a:p>
          <a:p>
            <a:pPr lvl="1"/>
            <a:r>
              <a:rPr lang="en-US" dirty="0"/>
              <a:t>May help fight cancer</a:t>
            </a:r>
          </a:p>
          <a:p>
            <a:r>
              <a:rPr lang="en-US" dirty="0"/>
              <a:t>Daily needs: adults: 55 µ</a:t>
            </a:r>
            <a:r>
              <a:rPr lang="en-US" sz="100" dirty="0"/>
              <a:t> </a:t>
            </a:r>
            <a:r>
              <a:rPr lang="en-US" dirty="0"/>
              <a:t>g/day</a:t>
            </a:r>
          </a:p>
          <a:p>
            <a:r>
              <a:rPr lang="en-US" dirty="0"/>
              <a:t>Food sources: meat, seafood, cereal, grains, dairy foods, fruits, vegetables</a:t>
            </a:r>
          </a:p>
          <a:p>
            <a:pPr lvl="1"/>
            <a:r>
              <a:rPr lang="en-US" dirty="0"/>
              <a:t>Amount varies depending on soil content</a:t>
            </a:r>
          </a:p>
        </p:txBody>
      </p:sp>
    </p:spTree>
    <p:extLst>
      <p:ext uri="{BB962C8B-B14F-4D97-AF65-F5344CB8AC3E}">
        <p14:creationId xmlns:p14="http://schemas.microsoft.com/office/powerpoint/2010/main" val="39335366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0093-59AE-4F03-A40D-11F664F6DB51}"/>
              </a:ext>
            </a:extLst>
          </p:cNvPr>
          <p:cNvSpPr>
            <a:spLocks noGrp="1"/>
          </p:cNvSpPr>
          <p:nvPr>
            <p:ph type="title"/>
          </p:nvPr>
        </p:nvSpPr>
        <p:spPr/>
        <p:txBody>
          <a:bodyPr/>
          <a:lstStyle/>
          <a:p>
            <a:r>
              <a:rPr lang="en-US" dirty="0"/>
              <a:t>Exploring Selenium </a:t>
            </a:r>
            <a:r>
              <a:rPr lang="en-US" sz="2000" b="0" dirty="0"/>
              <a:t>(2 of 2)</a:t>
            </a:r>
          </a:p>
        </p:txBody>
      </p:sp>
      <p:sp>
        <p:nvSpPr>
          <p:cNvPr id="3" name="Content Placeholder 2">
            <a:extLst>
              <a:ext uri="{FF2B5EF4-FFF2-40B4-BE49-F238E27FC236}">
                <a16:creationId xmlns:a16="http://schemas.microsoft.com/office/drawing/2014/main" id="{4F30E014-FFD6-4E9F-A204-1D4CB01C6025}"/>
              </a:ext>
            </a:extLst>
          </p:cNvPr>
          <p:cNvSpPr>
            <a:spLocks noGrp="1"/>
          </p:cNvSpPr>
          <p:nvPr>
            <p:ph sz="quarter" idx="13"/>
          </p:nvPr>
        </p:nvSpPr>
        <p:spPr>
          <a:xfrm>
            <a:off x="457200" y="1556326"/>
            <a:ext cx="8229600" cy="4593751"/>
          </a:xfrm>
        </p:spPr>
        <p:txBody>
          <a:bodyPr/>
          <a:lstStyle/>
          <a:p>
            <a:r>
              <a:rPr lang="en-US" dirty="0"/>
              <a:t>Too much or too little:</a:t>
            </a:r>
          </a:p>
          <a:p>
            <a:pPr lvl="1"/>
            <a:r>
              <a:rPr lang="en-US" dirty="0"/>
              <a:t>U</a:t>
            </a:r>
            <a:r>
              <a:rPr lang="en-US" sz="100" dirty="0"/>
              <a:t> </a:t>
            </a:r>
            <a:r>
              <a:rPr lang="en-US" dirty="0"/>
              <a:t>L = 400 µ</a:t>
            </a:r>
            <a:r>
              <a:rPr lang="en-US" sz="100" dirty="0"/>
              <a:t> </a:t>
            </a:r>
            <a:r>
              <a:rPr lang="en-US" dirty="0"/>
              <a:t>g/day</a:t>
            </a:r>
          </a:p>
          <a:p>
            <a:pPr lvl="1"/>
            <a:r>
              <a:rPr lang="en-US" dirty="0"/>
              <a:t>Too much can cause toxic condition </a:t>
            </a:r>
            <a:r>
              <a:rPr lang="en-US" b="1" dirty="0"/>
              <a:t>selenosis</a:t>
            </a:r>
          </a:p>
          <a:p>
            <a:pPr lvl="2"/>
            <a:r>
              <a:rPr lang="en-US" dirty="0"/>
              <a:t>Symptoms: brittleness and loss of nails and hair, stomach and intestinal discomfort, skin rash, garlicky breath, fatigue, nervous system damage</a:t>
            </a:r>
          </a:p>
          <a:p>
            <a:pPr lvl="1"/>
            <a:r>
              <a:rPr lang="en-US" dirty="0"/>
              <a:t>Selenium deficiency is rare in United States</a:t>
            </a:r>
          </a:p>
          <a:p>
            <a:pPr lvl="2"/>
            <a:r>
              <a:rPr lang="en-US" dirty="0"/>
              <a:t>Deficiency can cause </a:t>
            </a:r>
            <a:r>
              <a:rPr lang="en-US" b="1" dirty="0"/>
              <a:t>Keshan disease </a:t>
            </a:r>
            <a:r>
              <a:rPr lang="en-US" dirty="0"/>
              <a:t>(heart damage): seen in children in rural areas that have selenium-poor soils</a:t>
            </a:r>
          </a:p>
        </p:txBody>
      </p:sp>
    </p:spTree>
    <p:extLst>
      <p:ext uri="{BB962C8B-B14F-4D97-AF65-F5344CB8AC3E}">
        <p14:creationId xmlns:p14="http://schemas.microsoft.com/office/powerpoint/2010/main" val="1352529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29702-B6D1-4252-971D-FF90F7E99B92}"/>
              </a:ext>
            </a:extLst>
          </p:cNvPr>
          <p:cNvSpPr>
            <a:spLocks noGrp="1"/>
          </p:cNvSpPr>
          <p:nvPr>
            <p:ph type="title"/>
          </p:nvPr>
        </p:nvSpPr>
        <p:spPr/>
        <p:txBody>
          <a:bodyPr/>
          <a:lstStyle/>
          <a:p>
            <a:r>
              <a:rPr lang="en-US" sz="3400" dirty="0"/>
              <a:t>Figure 8.31 Selenium Content in Selected Foods</a:t>
            </a:r>
          </a:p>
        </p:txBody>
      </p:sp>
      <p:pic>
        <p:nvPicPr>
          <p:cNvPr id="8" name="Picture 7" descr="The food sources are divided into vegetables, fruits, grains, protein, dairy and daily needs as follows.&#10;Vegetables Blank Blank&#10;Food Amount Micrograms of Selenium&#10;Green beans, frozen, boiled 1 cup 1&#10;Baked potato with skin 1 medium 1&#10;Broccoli, frozen, spears, boiled 1 cup 2&#10;&#10;Fruits Blank Blank&#10;Food Amount Micrograms of Selenium&#10;Watermelon, raw 1 cup 1&#10;Banana 1 medium 1&#10;&#10;Grains Blank Blank&#10;Food Amount Micrograms of Selenium&#10;Quinoa, cooked 1 cup 5&#10;Frozen waffle 1 8&#10;Brown rice, long grain, cooked Half cup 10&#10;Whole wheat bread 1 slice 11&#10;Spaghetti, cooked Half cup 18&#10;&#10;Protein Blank Blank&#10;Food Amount Micrograms of Selenium&#10;Walnuts Half ounce 1&#10;Peanut butter 1 tablespoon 1&#10;Egg,hard boiled 1 large 15&#10;Roast beef 3 ounces 23&#10;Chicken breast, cooked 3 ounces 24&#10;Cod 3 ounces 32&#10;Shrimp 3 ounces 42&#10;Salmon, cooked 3 ounces 47&#10;Tuna, light, canned in water 3 ounces 68&#10;Brazil nuts Half ounce 544&#10;&#10;Dairy Blank Blank&#10;Food Amount Micrograms of Selenium&#10;Cheddar cheese, reduced fat One and half ounce 5&#10;Milk, skim 1 cup 8&#10;Cottage cheese, low fat 2 cups 22&#10;&#10;Daily needs Blank Blank&#10;Blank Amount Micrograms of Selenium&#10;Adults 19 to 50 years Blank 55&#10;">
            <a:extLst>
              <a:ext uri="{FF2B5EF4-FFF2-40B4-BE49-F238E27FC236}">
                <a16:creationId xmlns:a16="http://schemas.microsoft.com/office/drawing/2014/main" id="{C4D54176-9CA5-4E5E-A025-9BBB76B31628}"/>
              </a:ext>
            </a:extLst>
          </p:cNvPr>
          <p:cNvPicPr>
            <a:picLocks noChangeAspect="1"/>
          </p:cNvPicPr>
          <p:nvPr/>
        </p:nvPicPr>
        <p:blipFill>
          <a:blip r:embed="rId2"/>
          <a:stretch>
            <a:fillRect/>
          </a:stretch>
        </p:blipFill>
        <p:spPr>
          <a:xfrm>
            <a:off x="1365712" y="1487346"/>
            <a:ext cx="6412577" cy="4768209"/>
          </a:xfrm>
          <a:prstGeom prst="rect">
            <a:avLst/>
          </a:prstGeom>
        </p:spPr>
      </p:pic>
    </p:spTree>
    <p:extLst>
      <p:ext uri="{BB962C8B-B14F-4D97-AF65-F5344CB8AC3E}">
        <p14:creationId xmlns:p14="http://schemas.microsoft.com/office/powerpoint/2010/main" val="16315716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D2A9-01B9-4EB3-A34E-A1ADC332DDFD}"/>
              </a:ext>
            </a:extLst>
          </p:cNvPr>
          <p:cNvSpPr>
            <a:spLocks noGrp="1"/>
          </p:cNvSpPr>
          <p:nvPr>
            <p:ph type="title"/>
          </p:nvPr>
        </p:nvSpPr>
        <p:spPr/>
        <p:txBody>
          <a:bodyPr/>
          <a:lstStyle/>
          <a:p>
            <a:r>
              <a:rPr lang="en-US" dirty="0"/>
              <a:t>Exploring Fluoride </a:t>
            </a:r>
            <a:r>
              <a:rPr lang="en-US" sz="2000" b="0" dirty="0"/>
              <a:t>(1 of 1)</a:t>
            </a:r>
          </a:p>
        </p:txBody>
      </p:sp>
      <p:sp>
        <p:nvSpPr>
          <p:cNvPr id="3" name="Content Placeholder 2">
            <a:extLst>
              <a:ext uri="{FF2B5EF4-FFF2-40B4-BE49-F238E27FC236}">
                <a16:creationId xmlns:a16="http://schemas.microsoft.com/office/drawing/2014/main" id="{C862D146-4328-49E0-9E57-0B1C39E84402}"/>
              </a:ext>
            </a:extLst>
          </p:cNvPr>
          <p:cNvSpPr>
            <a:spLocks noGrp="1"/>
          </p:cNvSpPr>
          <p:nvPr>
            <p:ph sz="quarter" idx="13"/>
          </p:nvPr>
        </p:nvSpPr>
        <p:spPr>
          <a:xfrm>
            <a:off x="457200" y="1556326"/>
            <a:ext cx="8391832" cy="4434275"/>
          </a:xfrm>
        </p:spPr>
        <p:txBody>
          <a:bodyPr/>
          <a:lstStyle/>
          <a:p>
            <a:r>
              <a:rPr lang="en-US" dirty="0"/>
              <a:t>Functions:</a:t>
            </a:r>
          </a:p>
          <a:p>
            <a:pPr lvl="1"/>
            <a:r>
              <a:rPr lang="en-US" dirty="0"/>
              <a:t>Protects against dental caries</a:t>
            </a:r>
          </a:p>
          <a:p>
            <a:pPr lvl="2"/>
            <a:r>
              <a:rPr lang="en-US" dirty="0"/>
              <a:t>Helps repair enamel eroded by acids from bacteria</a:t>
            </a:r>
          </a:p>
          <a:p>
            <a:pPr lvl="2"/>
            <a:r>
              <a:rPr lang="en-US" dirty="0"/>
              <a:t>Reduces amount of acid bacteria produce</a:t>
            </a:r>
          </a:p>
          <a:p>
            <a:pPr lvl="2"/>
            <a:r>
              <a:rPr lang="en-US" dirty="0"/>
              <a:t>Provides protective barrier</a:t>
            </a:r>
          </a:p>
          <a:p>
            <a:pPr lvl="1"/>
            <a:r>
              <a:rPr lang="en-US" dirty="0"/>
              <a:t>Fluoridated drinking water has reduced dental caries in United States</a:t>
            </a:r>
          </a:p>
          <a:p>
            <a:r>
              <a:rPr lang="en-US" dirty="0"/>
              <a:t>Daily needs:</a:t>
            </a:r>
          </a:p>
          <a:p>
            <a:pPr lvl="1"/>
            <a:r>
              <a:rPr lang="en-US" dirty="0"/>
              <a:t>Men: 3.8 m</a:t>
            </a:r>
            <a:r>
              <a:rPr lang="en-US" sz="100" dirty="0">
                <a:solidFill>
                  <a:schemeClr val="bg1"/>
                </a:solidFill>
              </a:rPr>
              <a:t>illi</a:t>
            </a:r>
            <a:r>
              <a:rPr lang="en-US" dirty="0"/>
              <a:t>g</a:t>
            </a:r>
            <a:r>
              <a:rPr lang="en-US" sz="100" dirty="0">
                <a:solidFill>
                  <a:schemeClr val="bg1"/>
                </a:solidFill>
              </a:rPr>
              <a:t>rams</a:t>
            </a:r>
            <a:r>
              <a:rPr lang="en-US" dirty="0"/>
              <a:t>/day; women: 3.1 m</a:t>
            </a:r>
            <a:r>
              <a:rPr lang="en-US" sz="100" dirty="0">
                <a:solidFill>
                  <a:schemeClr val="bg1"/>
                </a:solidFill>
              </a:rPr>
              <a:t>illi</a:t>
            </a:r>
            <a:r>
              <a:rPr lang="en-US" dirty="0"/>
              <a:t>g</a:t>
            </a:r>
            <a:r>
              <a:rPr lang="en-US" sz="100" dirty="0">
                <a:solidFill>
                  <a:schemeClr val="bg1"/>
                </a:solidFill>
              </a:rPr>
              <a:t>rams</a:t>
            </a:r>
            <a:r>
              <a:rPr lang="en-US" dirty="0"/>
              <a:t>/day</a:t>
            </a:r>
          </a:p>
        </p:txBody>
      </p:sp>
    </p:spTree>
    <p:extLst>
      <p:ext uri="{BB962C8B-B14F-4D97-AF65-F5344CB8AC3E}">
        <p14:creationId xmlns:p14="http://schemas.microsoft.com/office/powerpoint/2010/main" val="32551229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8686-EECF-45FB-B508-AE06758E3902}"/>
              </a:ext>
            </a:extLst>
          </p:cNvPr>
          <p:cNvSpPr>
            <a:spLocks noGrp="1"/>
          </p:cNvSpPr>
          <p:nvPr>
            <p:ph type="title"/>
          </p:nvPr>
        </p:nvSpPr>
        <p:spPr/>
        <p:txBody>
          <a:bodyPr/>
          <a:lstStyle/>
          <a:p>
            <a:r>
              <a:rPr lang="en-US" dirty="0"/>
              <a:t>Figure 8.32 Structure of a Tooth</a:t>
            </a:r>
          </a:p>
        </p:txBody>
      </p:sp>
      <p:pic>
        <p:nvPicPr>
          <p:cNvPr id="6" name="Picture 5" descr="A diagram of the structure of fluorapatite in teeth. The structure includes layers, as follows. Enamel, dentin, and bone.">
            <a:extLst>
              <a:ext uri="{FF2B5EF4-FFF2-40B4-BE49-F238E27FC236}">
                <a16:creationId xmlns:a16="http://schemas.microsoft.com/office/drawing/2014/main" id="{3B4D302B-F4FF-4CA5-B723-14BD0C011E94}"/>
              </a:ext>
            </a:extLst>
          </p:cNvPr>
          <p:cNvPicPr>
            <a:picLocks noChangeAspect="1"/>
          </p:cNvPicPr>
          <p:nvPr/>
        </p:nvPicPr>
        <p:blipFill>
          <a:blip r:embed="rId2"/>
          <a:stretch>
            <a:fillRect/>
          </a:stretch>
        </p:blipFill>
        <p:spPr>
          <a:xfrm>
            <a:off x="2258891" y="1855905"/>
            <a:ext cx="4626216" cy="4355556"/>
          </a:xfrm>
          <a:prstGeom prst="rect">
            <a:avLst/>
          </a:prstGeom>
        </p:spPr>
      </p:pic>
    </p:spTree>
    <p:extLst>
      <p:ext uri="{BB962C8B-B14F-4D97-AF65-F5344CB8AC3E}">
        <p14:creationId xmlns:p14="http://schemas.microsoft.com/office/powerpoint/2010/main" val="2030860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0F972-F6D4-421A-A5A2-88988F18E53E}"/>
              </a:ext>
            </a:extLst>
          </p:cNvPr>
          <p:cNvSpPr>
            <a:spLocks noGrp="1"/>
          </p:cNvSpPr>
          <p:nvPr>
            <p:ph type="title"/>
          </p:nvPr>
        </p:nvSpPr>
        <p:spPr>
          <a:xfrm>
            <a:off x="457200" y="69850"/>
            <a:ext cx="8229600" cy="1242801"/>
          </a:xfrm>
        </p:spPr>
        <p:txBody>
          <a:bodyPr anchor="ctr"/>
          <a:lstStyle/>
          <a:p>
            <a:r>
              <a:rPr lang="en-US" sz="2600" dirty="0"/>
              <a:t>Figure 8.33 Percentage of Americans Living in Communities with Fluoridated Water Supply, by State, 2012</a:t>
            </a:r>
          </a:p>
        </p:txBody>
      </p:sp>
      <p:pic>
        <p:nvPicPr>
          <p:cNvPr id="6" name="Picture 5" descr="A U.S. map compares fluoridation percentages throughout the states. Fluoridated water is least prevalent in Oregon, Louisiana, and New Jersey. Fluoridated water is most prevalent in southern and central states.">
            <a:extLst>
              <a:ext uri="{FF2B5EF4-FFF2-40B4-BE49-F238E27FC236}">
                <a16:creationId xmlns:a16="http://schemas.microsoft.com/office/drawing/2014/main" id="{F0726ADE-A563-44CB-B2AE-705B330571AE}"/>
              </a:ext>
            </a:extLst>
          </p:cNvPr>
          <p:cNvPicPr>
            <a:picLocks noChangeAspect="1"/>
          </p:cNvPicPr>
          <p:nvPr/>
        </p:nvPicPr>
        <p:blipFill>
          <a:blip r:embed="rId2"/>
          <a:stretch>
            <a:fillRect/>
          </a:stretch>
        </p:blipFill>
        <p:spPr>
          <a:xfrm>
            <a:off x="1650151" y="1533920"/>
            <a:ext cx="5843699" cy="4743496"/>
          </a:xfrm>
          <a:prstGeom prst="rect">
            <a:avLst/>
          </a:prstGeom>
        </p:spPr>
      </p:pic>
    </p:spTree>
    <p:extLst>
      <p:ext uri="{BB962C8B-B14F-4D97-AF65-F5344CB8AC3E}">
        <p14:creationId xmlns:p14="http://schemas.microsoft.com/office/powerpoint/2010/main" val="36338528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D2A9-01B9-4EB3-A34E-A1ADC332DDFD}"/>
              </a:ext>
            </a:extLst>
          </p:cNvPr>
          <p:cNvSpPr>
            <a:spLocks noGrp="1"/>
          </p:cNvSpPr>
          <p:nvPr>
            <p:ph type="title"/>
          </p:nvPr>
        </p:nvSpPr>
        <p:spPr/>
        <p:txBody>
          <a:bodyPr/>
          <a:lstStyle/>
          <a:p>
            <a:r>
              <a:rPr lang="en-US" dirty="0"/>
              <a:t>Exploring Fluoride </a:t>
            </a:r>
            <a:r>
              <a:rPr lang="en-US" sz="2000" b="0" dirty="0"/>
              <a:t>(2 of 2)</a:t>
            </a:r>
          </a:p>
        </p:txBody>
      </p:sp>
      <p:sp>
        <p:nvSpPr>
          <p:cNvPr id="3" name="Content Placeholder 2">
            <a:extLst>
              <a:ext uri="{FF2B5EF4-FFF2-40B4-BE49-F238E27FC236}">
                <a16:creationId xmlns:a16="http://schemas.microsoft.com/office/drawing/2014/main" id="{C862D146-4328-49E0-9E57-0B1C39E84402}"/>
              </a:ext>
            </a:extLst>
          </p:cNvPr>
          <p:cNvSpPr>
            <a:spLocks noGrp="1"/>
          </p:cNvSpPr>
          <p:nvPr>
            <p:ph sz="quarter" idx="13"/>
          </p:nvPr>
        </p:nvSpPr>
        <p:spPr>
          <a:xfrm>
            <a:off x="457200" y="1556327"/>
            <a:ext cx="8229600" cy="2851081"/>
          </a:xfrm>
        </p:spPr>
        <p:txBody>
          <a:bodyPr/>
          <a:lstStyle/>
          <a:p>
            <a:r>
              <a:rPr lang="en-US" sz="1600" dirty="0"/>
              <a:t>Sources: foods are not a good source</a:t>
            </a:r>
          </a:p>
          <a:p>
            <a:pPr lvl="1"/>
            <a:r>
              <a:rPr lang="en-US" sz="1600" dirty="0"/>
              <a:t>Best source is fluoridated drinking water and beverages made with this water</a:t>
            </a:r>
          </a:p>
          <a:p>
            <a:r>
              <a:rPr lang="en-US" sz="1600" dirty="0"/>
              <a:t>Too much or too little:</a:t>
            </a:r>
          </a:p>
          <a:p>
            <a:pPr lvl="1"/>
            <a:r>
              <a:rPr lang="en-US" sz="1600" dirty="0"/>
              <a:t>Too little increases risk of dental caries.</a:t>
            </a:r>
          </a:p>
          <a:p>
            <a:pPr lvl="1"/>
            <a:r>
              <a:rPr lang="en-US" sz="1600" dirty="0"/>
              <a:t>Too much can cause </a:t>
            </a:r>
            <a:r>
              <a:rPr lang="en-US" sz="1600" b="1" dirty="0"/>
              <a:t>fluorosis</a:t>
            </a:r>
            <a:r>
              <a:rPr lang="en-US" sz="1600" dirty="0"/>
              <a:t> (mottling/staining) when teeth are forming during infancy/childhood.</a:t>
            </a:r>
          </a:p>
          <a:p>
            <a:pPr lvl="2"/>
            <a:r>
              <a:rPr lang="en-US" sz="1600" dirty="0"/>
              <a:t>Fluorosis of bones can occur when &gt;10 m</a:t>
            </a:r>
            <a:r>
              <a:rPr lang="en-US" sz="100" dirty="0">
                <a:solidFill>
                  <a:schemeClr val="bg1"/>
                </a:solidFill>
              </a:rPr>
              <a:t>illi</a:t>
            </a:r>
            <a:r>
              <a:rPr lang="en-US" sz="1600" dirty="0"/>
              <a:t>g</a:t>
            </a:r>
            <a:r>
              <a:rPr lang="en-US" sz="100" dirty="0">
                <a:solidFill>
                  <a:schemeClr val="bg1"/>
                </a:solidFill>
              </a:rPr>
              <a:t>rams</a:t>
            </a:r>
            <a:r>
              <a:rPr lang="en-US" sz="1600" dirty="0"/>
              <a:t>/day is consumed for 10 or more years.</a:t>
            </a:r>
          </a:p>
          <a:p>
            <a:pPr lvl="1"/>
            <a:r>
              <a:rPr lang="en-US" sz="1600" dirty="0"/>
              <a:t>U</a:t>
            </a:r>
            <a:r>
              <a:rPr lang="en-US" sz="100" dirty="0"/>
              <a:t> </a:t>
            </a:r>
            <a:r>
              <a:rPr lang="en-US" sz="1600" dirty="0"/>
              <a:t>L: adults:10 m</a:t>
            </a:r>
            <a:r>
              <a:rPr lang="en-US" sz="100" dirty="0">
                <a:solidFill>
                  <a:schemeClr val="bg1"/>
                </a:solidFill>
              </a:rPr>
              <a:t>illi</a:t>
            </a:r>
            <a:r>
              <a:rPr lang="en-US" sz="1600" dirty="0"/>
              <a:t>g</a:t>
            </a:r>
            <a:r>
              <a:rPr lang="en-US" sz="100" dirty="0">
                <a:solidFill>
                  <a:schemeClr val="bg1"/>
                </a:solidFill>
              </a:rPr>
              <a:t>rams</a:t>
            </a:r>
            <a:r>
              <a:rPr lang="en-US" sz="1600" dirty="0"/>
              <a:t>/day, much lower for infants and children</a:t>
            </a:r>
          </a:p>
        </p:txBody>
      </p:sp>
      <p:pic>
        <p:nvPicPr>
          <p:cNvPr id="4" name="Picture 3" descr="Teeth pitted by fluorosis shows dark spots over the white enamel."/>
          <p:cNvPicPr>
            <a:picLocks noChangeAspect="1"/>
          </p:cNvPicPr>
          <p:nvPr/>
        </p:nvPicPr>
        <p:blipFill rotWithShape="1">
          <a:blip r:embed="rId2">
            <a:extLst>
              <a:ext uri="{28A0092B-C50C-407E-A947-70E740481C1C}">
                <a14:useLocalDpi xmlns:a14="http://schemas.microsoft.com/office/drawing/2010/main" val="0"/>
              </a:ext>
            </a:extLst>
          </a:blip>
          <a:srcRect b="3492"/>
          <a:stretch/>
        </p:blipFill>
        <p:spPr>
          <a:xfrm>
            <a:off x="2926810" y="4489687"/>
            <a:ext cx="3290380" cy="1939326"/>
          </a:xfrm>
          <a:prstGeom prst="rect">
            <a:avLst/>
          </a:prstGeom>
        </p:spPr>
      </p:pic>
    </p:spTree>
    <p:extLst>
      <p:ext uri="{BB962C8B-B14F-4D97-AF65-F5344CB8AC3E}">
        <p14:creationId xmlns:p14="http://schemas.microsoft.com/office/powerpoint/2010/main" val="6387461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D2A9-01B9-4EB3-A34E-A1ADC332DDFD}"/>
              </a:ext>
            </a:extLst>
          </p:cNvPr>
          <p:cNvSpPr>
            <a:spLocks noGrp="1"/>
          </p:cNvSpPr>
          <p:nvPr>
            <p:ph type="title"/>
          </p:nvPr>
        </p:nvSpPr>
        <p:spPr/>
        <p:txBody>
          <a:bodyPr/>
          <a:lstStyle/>
          <a:p>
            <a:r>
              <a:rPr lang="en-US" dirty="0"/>
              <a:t>Exploring Chromium </a:t>
            </a:r>
            <a:r>
              <a:rPr lang="en-US" sz="2000" b="0" dirty="0"/>
              <a:t>(1 of 2)</a:t>
            </a:r>
          </a:p>
        </p:txBody>
      </p:sp>
      <p:sp>
        <p:nvSpPr>
          <p:cNvPr id="3" name="Content Placeholder 2">
            <a:extLst>
              <a:ext uri="{FF2B5EF4-FFF2-40B4-BE49-F238E27FC236}">
                <a16:creationId xmlns:a16="http://schemas.microsoft.com/office/drawing/2014/main" id="{C862D146-4328-49E0-9E57-0B1C39E84402}"/>
              </a:ext>
            </a:extLst>
          </p:cNvPr>
          <p:cNvSpPr>
            <a:spLocks noGrp="1"/>
          </p:cNvSpPr>
          <p:nvPr>
            <p:ph sz="quarter" idx="13"/>
          </p:nvPr>
        </p:nvSpPr>
        <p:spPr>
          <a:xfrm>
            <a:off x="457200" y="1556326"/>
            <a:ext cx="8391832" cy="4752399"/>
          </a:xfrm>
        </p:spPr>
        <p:txBody>
          <a:bodyPr/>
          <a:lstStyle/>
          <a:p>
            <a:r>
              <a:rPr lang="en-US" dirty="0"/>
              <a:t>Functions:</a:t>
            </a:r>
          </a:p>
          <a:p>
            <a:pPr lvl="1"/>
            <a:r>
              <a:rPr lang="en-US" dirty="0"/>
              <a:t>Helps insulin in your body</a:t>
            </a:r>
          </a:p>
          <a:p>
            <a:pPr lvl="2"/>
            <a:r>
              <a:rPr lang="en-US" dirty="0"/>
              <a:t>Increases effectiveness in cells</a:t>
            </a:r>
          </a:p>
          <a:p>
            <a:r>
              <a:rPr lang="en-US" dirty="0"/>
              <a:t>May improve blood glucose control, but no large study confirms this theory</a:t>
            </a:r>
          </a:p>
          <a:p>
            <a:pPr lvl="2"/>
            <a:r>
              <a:rPr lang="en-US" dirty="0"/>
              <a:t>Small study suggests chromium supplement may reduce risk of insulin resistance</a:t>
            </a:r>
          </a:p>
          <a:p>
            <a:pPr lvl="2"/>
            <a:r>
              <a:rPr lang="en-US" dirty="0"/>
              <a:t>F</a:t>
            </a:r>
            <a:r>
              <a:rPr lang="en-US" sz="100" dirty="0"/>
              <a:t> </a:t>
            </a:r>
            <a:r>
              <a:rPr lang="en-US" dirty="0"/>
              <a:t>D</a:t>
            </a:r>
            <a:r>
              <a:rPr lang="en-US" sz="100" dirty="0"/>
              <a:t> </a:t>
            </a:r>
            <a:r>
              <a:rPr lang="en-US" dirty="0"/>
              <a:t>A allows a </a:t>
            </a:r>
            <a:r>
              <a:rPr lang="en-US" b="1" dirty="0"/>
              <a:t>Qualified Health Claim </a:t>
            </a:r>
            <a:r>
              <a:rPr lang="en-US" dirty="0"/>
              <a:t>on chromium supplements, but label must state that evidence is not certain</a:t>
            </a:r>
          </a:p>
          <a:p>
            <a:pPr lvl="1"/>
            <a:r>
              <a:rPr lang="en-US" dirty="0"/>
              <a:t>Does not help build muscle mass</a:t>
            </a:r>
          </a:p>
        </p:txBody>
      </p:sp>
    </p:spTree>
    <p:extLst>
      <p:ext uri="{BB962C8B-B14F-4D97-AF65-F5344CB8AC3E}">
        <p14:creationId xmlns:p14="http://schemas.microsoft.com/office/powerpoint/2010/main" val="23506876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D2A9-01B9-4EB3-A34E-A1ADC332DDFD}"/>
              </a:ext>
            </a:extLst>
          </p:cNvPr>
          <p:cNvSpPr>
            <a:spLocks noGrp="1"/>
          </p:cNvSpPr>
          <p:nvPr>
            <p:ph type="title"/>
          </p:nvPr>
        </p:nvSpPr>
        <p:spPr/>
        <p:txBody>
          <a:bodyPr/>
          <a:lstStyle/>
          <a:p>
            <a:r>
              <a:rPr lang="en-US" dirty="0"/>
              <a:t>Exploring Chromium </a:t>
            </a:r>
            <a:r>
              <a:rPr lang="en-US" sz="2000" b="0" dirty="0"/>
              <a:t>(2 of 2)</a:t>
            </a:r>
          </a:p>
        </p:txBody>
      </p:sp>
      <p:sp>
        <p:nvSpPr>
          <p:cNvPr id="3" name="Content Placeholder 2">
            <a:extLst>
              <a:ext uri="{FF2B5EF4-FFF2-40B4-BE49-F238E27FC236}">
                <a16:creationId xmlns:a16="http://schemas.microsoft.com/office/drawing/2014/main" id="{C862D146-4328-49E0-9E57-0B1C39E84402}"/>
              </a:ext>
            </a:extLst>
          </p:cNvPr>
          <p:cNvSpPr>
            <a:spLocks noGrp="1"/>
          </p:cNvSpPr>
          <p:nvPr>
            <p:ph sz="quarter" idx="13"/>
          </p:nvPr>
        </p:nvSpPr>
        <p:spPr>
          <a:xfrm>
            <a:off x="457200" y="1556326"/>
            <a:ext cx="8391832" cy="4752399"/>
          </a:xfrm>
        </p:spPr>
        <p:txBody>
          <a:bodyPr/>
          <a:lstStyle/>
          <a:p>
            <a:r>
              <a:rPr lang="en-US" dirty="0"/>
              <a:t>Daily needs: men: 30 to 35 µg; women: 20 to 25 µ</a:t>
            </a:r>
            <a:r>
              <a:rPr lang="en-US" sz="100" dirty="0"/>
              <a:t> </a:t>
            </a:r>
            <a:r>
              <a:rPr lang="en-US" dirty="0"/>
              <a:t>g</a:t>
            </a:r>
          </a:p>
          <a:p>
            <a:r>
              <a:rPr lang="en-US" dirty="0"/>
              <a:t>Food sources: grains, meat, fish, poultry, some fruits and vegetables</a:t>
            </a:r>
          </a:p>
          <a:p>
            <a:r>
              <a:rPr lang="en-US" dirty="0"/>
              <a:t>Too much or too little:</a:t>
            </a:r>
          </a:p>
          <a:p>
            <a:pPr lvl="1"/>
            <a:r>
              <a:rPr lang="en-US" dirty="0"/>
              <a:t>No known risk from consuming too much</a:t>
            </a:r>
          </a:p>
          <a:p>
            <a:pPr lvl="1"/>
            <a:r>
              <a:rPr lang="en-US" dirty="0"/>
              <a:t>Deficiency is rare in United States</a:t>
            </a:r>
          </a:p>
        </p:txBody>
      </p:sp>
    </p:spTree>
    <p:extLst>
      <p:ext uri="{BB962C8B-B14F-4D97-AF65-F5344CB8AC3E}">
        <p14:creationId xmlns:p14="http://schemas.microsoft.com/office/powerpoint/2010/main" val="38668675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17D5E-155C-44D4-AB33-E769952FCCCD}"/>
              </a:ext>
            </a:extLst>
          </p:cNvPr>
          <p:cNvSpPr>
            <a:spLocks noGrp="1"/>
          </p:cNvSpPr>
          <p:nvPr>
            <p:ph type="title"/>
          </p:nvPr>
        </p:nvSpPr>
        <p:spPr/>
        <p:txBody>
          <a:bodyPr/>
          <a:lstStyle/>
          <a:p>
            <a:r>
              <a:rPr lang="en-US" sz="3400" dirty="0"/>
              <a:t>Figure 8.34 Chromium Content in Selected Foods</a:t>
            </a:r>
          </a:p>
        </p:txBody>
      </p:sp>
      <p:pic>
        <p:nvPicPr>
          <p:cNvPr id="6" name="Picture 5" descr="The food sources are as follows.&#10;Vegetables Blank Blank&#10;Food Amount Micrograms of Chromium&#10;Green beans 1 cup 1.0&#10;Peas 1 cup 2.0&#10;Potatoes, mashed 1 cup 3.0&#10;Broccoli 1 cup 22&#10;&#10;Fruits Blank Blank&#10;Food Amount Micrograms of Chromium&#10;Tomato 1 medium 1.0&#10;Apple with skin 1 medium 1.0&#10;Orange juice 1 cup 2.0&#10;Grape juice 1 cup 8&#10;&#10;Grains Blank Blank&#10;Food Amount Micrograms of Chromium&#10;Whole wheat bread 1 slice 1.0&#10;Whole wheat English muffin Half 2.0&#10;&#10;Protein Blank Blank&#10;Food Amount Micrograms of Chromium&#10;Egg 1 0.2&#10;Turkey breast 3 ounces 1.7&#10;Chicken breast 3 ounces 2.0&#10;Ham 3 ounces 3.6&#10;&#10;Daily needs Blank Blank&#10;Blank Amount Micrograms of Chromium&#10;Men 19 to 50 years Blank 35&#10;Women 19 to 50 years Blank 25&#10;">
            <a:extLst>
              <a:ext uri="{FF2B5EF4-FFF2-40B4-BE49-F238E27FC236}">
                <a16:creationId xmlns:a16="http://schemas.microsoft.com/office/drawing/2014/main" id="{FDDBD4C1-D839-48C9-AD67-8DF69F293576}"/>
              </a:ext>
            </a:extLst>
          </p:cNvPr>
          <p:cNvPicPr>
            <a:picLocks noChangeAspect="1"/>
          </p:cNvPicPr>
          <p:nvPr/>
        </p:nvPicPr>
        <p:blipFill>
          <a:blip r:embed="rId2"/>
          <a:stretch>
            <a:fillRect/>
          </a:stretch>
        </p:blipFill>
        <p:spPr>
          <a:xfrm>
            <a:off x="2398649" y="1546166"/>
            <a:ext cx="4346702" cy="4757023"/>
          </a:xfrm>
          <a:prstGeom prst="rect">
            <a:avLst/>
          </a:prstGeom>
        </p:spPr>
      </p:pic>
    </p:spTree>
    <p:extLst>
      <p:ext uri="{BB962C8B-B14F-4D97-AF65-F5344CB8AC3E}">
        <p14:creationId xmlns:p14="http://schemas.microsoft.com/office/powerpoint/2010/main" val="15648857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ECBA-47B6-4360-BA01-3E9C7F9FE800}"/>
              </a:ext>
            </a:extLst>
          </p:cNvPr>
          <p:cNvSpPr>
            <a:spLocks noGrp="1"/>
          </p:cNvSpPr>
          <p:nvPr>
            <p:ph type="title"/>
          </p:nvPr>
        </p:nvSpPr>
        <p:spPr/>
        <p:txBody>
          <a:bodyPr/>
          <a:lstStyle/>
          <a:p>
            <a:r>
              <a:rPr lang="en-US" dirty="0"/>
              <a:t>Exploring Iodine </a:t>
            </a:r>
            <a:r>
              <a:rPr lang="en-US" sz="2000" b="0" dirty="0"/>
              <a:t>(1 of 2)</a:t>
            </a:r>
          </a:p>
        </p:txBody>
      </p:sp>
      <p:sp>
        <p:nvSpPr>
          <p:cNvPr id="3" name="Content Placeholder 2">
            <a:extLst>
              <a:ext uri="{FF2B5EF4-FFF2-40B4-BE49-F238E27FC236}">
                <a16:creationId xmlns:a16="http://schemas.microsoft.com/office/drawing/2014/main" id="{7BCD393A-0A70-4AAE-BA1D-0EFB156DB397}"/>
              </a:ext>
            </a:extLst>
          </p:cNvPr>
          <p:cNvSpPr>
            <a:spLocks noGrp="1"/>
          </p:cNvSpPr>
          <p:nvPr>
            <p:ph sz="quarter" idx="13"/>
          </p:nvPr>
        </p:nvSpPr>
        <p:spPr/>
        <p:txBody>
          <a:bodyPr/>
          <a:lstStyle/>
          <a:p>
            <a:r>
              <a:rPr lang="en-US" dirty="0"/>
              <a:t>Functions: needed by thyroid to make essential hormones</a:t>
            </a:r>
          </a:p>
          <a:p>
            <a:pPr lvl="1"/>
            <a:r>
              <a:rPr lang="en-US" dirty="0"/>
              <a:t>Thyroid hormones regulate metabolic rate; help heart, nerves, muscle and intestines function properly</a:t>
            </a:r>
          </a:p>
          <a:p>
            <a:r>
              <a:rPr lang="en-US" dirty="0"/>
              <a:t>Daily needs: adults: 150 µ</a:t>
            </a:r>
            <a:r>
              <a:rPr lang="en-US" sz="100" dirty="0"/>
              <a:t> </a:t>
            </a:r>
            <a:r>
              <a:rPr lang="en-US" dirty="0"/>
              <a:t>g/day</a:t>
            </a:r>
          </a:p>
          <a:p>
            <a:r>
              <a:rPr lang="en-US" dirty="0"/>
              <a:t>Food sources: iodized salt (400 µ</a:t>
            </a:r>
            <a:r>
              <a:rPr lang="en-US" sz="100" dirty="0"/>
              <a:t> </a:t>
            </a:r>
            <a:r>
              <a:rPr lang="en-US" dirty="0" smtClean="0"/>
              <a:t>g/t</a:t>
            </a:r>
            <a:r>
              <a:rPr lang="en-US" sz="100" dirty="0" smtClean="0">
                <a:solidFill>
                  <a:schemeClr val="bg1"/>
                </a:solidFill>
              </a:rPr>
              <a:t>ea</a:t>
            </a:r>
            <a:r>
              <a:rPr lang="en-US" dirty="0" smtClean="0"/>
              <a:t>sp</a:t>
            </a:r>
            <a:r>
              <a:rPr lang="en-US" sz="100" dirty="0" smtClean="0">
                <a:solidFill>
                  <a:schemeClr val="bg1"/>
                </a:solidFill>
              </a:rPr>
              <a:t>oon</a:t>
            </a:r>
            <a:r>
              <a:rPr lang="en-US" dirty="0" smtClean="0"/>
              <a:t>)</a:t>
            </a:r>
            <a:endParaRPr lang="en-US" dirty="0"/>
          </a:p>
          <a:p>
            <a:pPr lvl="1"/>
            <a:r>
              <a:rPr lang="en-US" dirty="0"/>
              <a:t>Amount in foods is low; depends on iodine content of soil, water, fertilizer</a:t>
            </a:r>
          </a:p>
          <a:p>
            <a:pPr lvl="1"/>
            <a:r>
              <a:rPr lang="en-US" dirty="0"/>
              <a:t>Salt-water fish have higher amounts</a:t>
            </a:r>
          </a:p>
        </p:txBody>
      </p:sp>
    </p:spTree>
    <p:extLst>
      <p:ext uri="{BB962C8B-B14F-4D97-AF65-F5344CB8AC3E}">
        <p14:creationId xmlns:p14="http://schemas.microsoft.com/office/powerpoint/2010/main" val="3146249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8341-C056-4555-800D-EBA9FDF68E80}"/>
              </a:ext>
            </a:extLst>
          </p:cNvPr>
          <p:cNvSpPr>
            <a:spLocks noGrp="1"/>
          </p:cNvSpPr>
          <p:nvPr>
            <p:ph type="title"/>
          </p:nvPr>
        </p:nvSpPr>
        <p:spPr>
          <a:xfrm>
            <a:off x="457200" y="215371"/>
            <a:ext cx="8465574" cy="1097279"/>
          </a:xfrm>
        </p:spPr>
        <p:txBody>
          <a:bodyPr/>
          <a:lstStyle/>
          <a:p>
            <a:r>
              <a:rPr lang="en-US" dirty="0"/>
              <a:t>Figure 8.35 Location of Thyroid Gland</a:t>
            </a:r>
          </a:p>
        </p:txBody>
      </p:sp>
      <p:pic>
        <p:nvPicPr>
          <p:cNvPr id="6" name="Picture 5" descr="A front view of a woman with an image of a thyroid gland superimposed over her neck.">
            <a:extLst>
              <a:ext uri="{FF2B5EF4-FFF2-40B4-BE49-F238E27FC236}">
                <a16:creationId xmlns:a16="http://schemas.microsoft.com/office/drawing/2014/main" id="{D0767A58-A920-4F26-AACE-1DC11A83DCC0}"/>
              </a:ext>
            </a:extLst>
          </p:cNvPr>
          <p:cNvPicPr>
            <a:picLocks noChangeAspect="1"/>
          </p:cNvPicPr>
          <p:nvPr/>
        </p:nvPicPr>
        <p:blipFill>
          <a:blip r:embed="rId2"/>
          <a:stretch>
            <a:fillRect/>
          </a:stretch>
        </p:blipFill>
        <p:spPr>
          <a:xfrm>
            <a:off x="2023834" y="1627011"/>
            <a:ext cx="5096332" cy="4741609"/>
          </a:xfrm>
          <a:prstGeom prst="rect">
            <a:avLst/>
          </a:prstGeom>
        </p:spPr>
      </p:pic>
    </p:spTree>
    <p:extLst>
      <p:ext uri="{BB962C8B-B14F-4D97-AF65-F5344CB8AC3E}">
        <p14:creationId xmlns:p14="http://schemas.microsoft.com/office/powerpoint/2010/main" val="25408615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E0C0-AFFF-4C30-B430-A2A660D01BA0}"/>
              </a:ext>
            </a:extLst>
          </p:cNvPr>
          <p:cNvSpPr>
            <a:spLocks noGrp="1"/>
          </p:cNvSpPr>
          <p:nvPr>
            <p:ph type="title"/>
          </p:nvPr>
        </p:nvSpPr>
        <p:spPr/>
        <p:txBody>
          <a:bodyPr/>
          <a:lstStyle/>
          <a:p>
            <a:r>
              <a:rPr lang="en-US" sz="3400" dirty="0"/>
              <a:t>Figure 8.36 Iodine Content in Selected Foods</a:t>
            </a:r>
          </a:p>
        </p:txBody>
      </p:sp>
      <p:pic>
        <p:nvPicPr>
          <p:cNvPr id="6" name="Picture 5" descr=" The food sources are divided into, protein, dairy and daily needs, as follows.&#10;Protein Blank Blank&#10;Food Amount Micrograms of Iodine&#10;Tuna, canned in oil 3 ounces 17&#10;Egg, large 1 24&#10;Turkey breast 3 ounces 34&#10;Navy beans, cooked Half cup 35&#10;Shrimp 3 ounces 35&#10;Cod 3 ounces 99&#10;&#10;Dairy Blank Blank&#10;Food Amount Micrograms of Iodine&#10;Cheddar cheese 1.5 ounces 18&#10;Milk, reduced fat 1 cup 56&#10;Yogurt, plain, low fat 1 cup 75&#10;&#10;Daily needs Blank Blank&#10;Blank Amount Micrograms of Iodine&#10;Adults 19 to 50 years Blank 150&#10;">
            <a:extLst>
              <a:ext uri="{FF2B5EF4-FFF2-40B4-BE49-F238E27FC236}">
                <a16:creationId xmlns:a16="http://schemas.microsoft.com/office/drawing/2014/main" id="{74477A56-254C-4EC2-8DD2-096F0DF36F93}"/>
              </a:ext>
            </a:extLst>
          </p:cNvPr>
          <p:cNvPicPr>
            <a:picLocks noChangeAspect="1"/>
          </p:cNvPicPr>
          <p:nvPr/>
        </p:nvPicPr>
        <p:blipFill>
          <a:blip r:embed="rId2"/>
          <a:stretch>
            <a:fillRect/>
          </a:stretch>
        </p:blipFill>
        <p:spPr>
          <a:xfrm>
            <a:off x="3117719" y="1504377"/>
            <a:ext cx="2908562" cy="4832335"/>
          </a:xfrm>
          <a:prstGeom prst="rect">
            <a:avLst/>
          </a:prstGeom>
        </p:spPr>
      </p:pic>
    </p:spTree>
    <p:extLst>
      <p:ext uri="{BB962C8B-B14F-4D97-AF65-F5344CB8AC3E}">
        <p14:creationId xmlns:p14="http://schemas.microsoft.com/office/powerpoint/2010/main" val="11417950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ECBA-47B6-4360-BA01-3E9C7F9FE800}"/>
              </a:ext>
            </a:extLst>
          </p:cNvPr>
          <p:cNvSpPr>
            <a:spLocks noGrp="1"/>
          </p:cNvSpPr>
          <p:nvPr>
            <p:ph type="title"/>
          </p:nvPr>
        </p:nvSpPr>
        <p:spPr/>
        <p:txBody>
          <a:bodyPr/>
          <a:lstStyle/>
          <a:p>
            <a:r>
              <a:rPr lang="en-US" dirty="0"/>
              <a:t>Exploring Iodine </a:t>
            </a:r>
            <a:r>
              <a:rPr lang="en-US" sz="2000" b="0" dirty="0"/>
              <a:t>(2 of 2)</a:t>
            </a:r>
          </a:p>
        </p:txBody>
      </p:sp>
      <p:sp>
        <p:nvSpPr>
          <p:cNvPr id="3" name="Content Placeholder 2">
            <a:extLst>
              <a:ext uri="{FF2B5EF4-FFF2-40B4-BE49-F238E27FC236}">
                <a16:creationId xmlns:a16="http://schemas.microsoft.com/office/drawing/2014/main" id="{7BCD393A-0A70-4AAE-BA1D-0EFB156DB397}"/>
              </a:ext>
            </a:extLst>
          </p:cNvPr>
          <p:cNvSpPr>
            <a:spLocks noGrp="1"/>
          </p:cNvSpPr>
          <p:nvPr>
            <p:ph sz="quarter" idx="13"/>
          </p:nvPr>
        </p:nvSpPr>
        <p:spPr/>
        <p:txBody>
          <a:bodyPr/>
          <a:lstStyle/>
          <a:p>
            <a:r>
              <a:rPr lang="en-US" dirty="0"/>
              <a:t>Too much or too little: U</a:t>
            </a:r>
            <a:r>
              <a:rPr lang="en-US" sz="100" dirty="0"/>
              <a:t> </a:t>
            </a:r>
            <a:r>
              <a:rPr lang="en-US" dirty="0"/>
              <a:t>L = 1,100 µ</a:t>
            </a:r>
            <a:r>
              <a:rPr lang="en-US" sz="100" dirty="0"/>
              <a:t> </a:t>
            </a:r>
            <a:r>
              <a:rPr lang="en-US" dirty="0"/>
              <a:t>g/day</a:t>
            </a:r>
          </a:p>
          <a:p>
            <a:pPr lvl="2"/>
            <a:r>
              <a:rPr lang="en-US" dirty="0"/>
              <a:t>Excess iodine can impair thyroid function, decrease synthesis and release of thyroid hormones</a:t>
            </a:r>
          </a:p>
          <a:p>
            <a:pPr lvl="1"/>
            <a:r>
              <a:rPr lang="en-US" dirty="0"/>
              <a:t>Early sign of deficiency = </a:t>
            </a:r>
            <a:r>
              <a:rPr lang="en-US" b="1" dirty="0"/>
              <a:t>goiter </a:t>
            </a:r>
            <a:r>
              <a:rPr lang="en-US" dirty="0"/>
              <a:t>(enlarged thyroid gland)</a:t>
            </a:r>
          </a:p>
          <a:p>
            <a:pPr lvl="2"/>
            <a:r>
              <a:rPr lang="en-US" dirty="0"/>
              <a:t>Mandatory iodization of salt has decreased iodine deficiency in United States but not in other parts of world</a:t>
            </a:r>
          </a:p>
          <a:p>
            <a:pPr lvl="2"/>
            <a:r>
              <a:rPr lang="en-US" dirty="0"/>
              <a:t>Iodine deficiency during early stages of fetal development can cause </a:t>
            </a:r>
            <a:r>
              <a:rPr lang="en-US" b="1" dirty="0"/>
              <a:t>cretinism</a:t>
            </a:r>
            <a:r>
              <a:rPr lang="en-US" dirty="0"/>
              <a:t> (congenital hypothyroidism)</a:t>
            </a:r>
          </a:p>
        </p:txBody>
      </p:sp>
    </p:spTree>
    <p:extLst>
      <p:ext uri="{BB962C8B-B14F-4D97-AF65-F5344CB8AC3E}">
        <p14:creationId xmlns:p14="http://schemas.microsoft.com/office/powerpoint/2010/main" val="39005220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7A78-9225-4F8E-B239-8C51C6F2F18C}"/>
              </a:ext>
            </a:extLst>
          </p:cNvPr>
          <p:cNvSpPr>
            <a:spLocks noGrp="1"/>
          </p:cNvSpPr>
          <p:nvPr>
            <p:ph type="title"/>
          </p:nvPr>
        </p:nvSpPr>
        <p:spPr/>
        <p:txBody>
          <a:bodyPr/>
          <a:lstStyle/>
          <a:p>
            <a:r>
              <a:rPr lang="en-US" dirty="0" smtClean="0"/>
              <a:t>Goiter</a:t>
            </a:r>
            <a:endParaRPr lang="en-US" dirty="0"/>
          </a:p>
        </p:txBody>
      </p:sp>
      <p:pic>
        <p:nvPicPr>
          <p:cNvPr id="4" name="Picture 3" descr="A woman with goiter."/>
          <p:cNvPicPr>
            <a:picLocks noChangeAspect="1"/>
          </p:cNvPicPr>
          <p:nvPr/>
        </p:nvPicPr>
        <p:blipFill rotWithShape="1">
          <a:blip r:embed="rId2">
            <a:extLst>
              <a:ext uri="{28A0092B-C50C-407E-A947-70E740481C1C}">
                <a14:useLocalDpi xmlns:a14="http://schemas.microsoft.com/office/drawing/2010/main" val="0"/>
              </a:ext>
            </a:extLst>
          </a:blip>
          <a:srcRect b="2147"/>
          <a:stretch/>
        </p:blipFill>
        <p:spPr>
          <a:xfrm>
            <a:off x="2584274" y="1508610"/>
            <a:ext cx="3975453" cy="4840207"/>
          </a:xfrm>
          <a:prstGeom prst="rect">
            <a:avLst/>
          </a:prstGeom>
        </p:spPr>
      </p:pic>
    </p:spTree>
    <p:extLst>
      <p:ext uri="{BB962C8B-B14F-4D97-AF65-F5344CB8AC3E}">
        <p14:creationId xmlns:p14="http://schemas.microsoft.com/office/powerpoint/2010/main" val="4724026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3468-8B9C-423A-B28B-2739E91813A3}"/>
              </a:ext>
            </a:extLst>
          </p:cNvPr>
          <p:cNvSpPr>
            <a:spLocks noGrp="1"/>
          </p:cNvSpPr>
          <p:nvPr>
            <p:ph type="title"/>
          </p:nvPr>
        </p:nvSpPr>
        <p:spPr/>
        <p:txBody>
          <a:bodyPr/>
          <a:lstStyle/>
          <a:p>
            <a:r>
              <a:rPr lang="en-US" dirty="0"/>
              <a:t>Exploring Manganese</a:t>
            </a:r>
          </a:p>
        </p:txBody>
      </p:sp>
      <p:sp>
        <p:nvSpPr>
          <p:cNvPr id="3" name="Content Placeholder 2">
            <a:extLst>
              <a:ext uri="{FF2B5EF4-FFF2-40B4-BE49-F238E27FC236}">
                <a16:creationId xmlns:a16="http://schemas.microsoft.com/office/drawing/2014/main" id="{45C244F9-EC9E-4550-8839-E781B51E0CB3}"/>
              </a:ext>
            </a:extLst>
          </p:cNvPr>
          <p:cNvSpPr>
            <a:spLocks noGrp="1"/>
          </p:cNvSpPr>
          <p:nvPr>
            <p:ph sz="quarter" idx="13"/>
          </p:nvPr>
        </p:nvSpPr>
        <p:spPr>
          <a:xfrm>
            <a:off x="457200" y="1556326"/>
            <a:ext cx="8229600" cy="4752399"/>
          </a:xfrm>
        </p:spPr>
        <p:txBody>
          <a:bodyPr/>
          <a:lstStyle/>
          <a:p>
            <a:r>
              <a:rPr lang="en-US" dirty="0"/>
              <a:t>Part of, or activates, many enzymes in body</a:t>
            </a:r>
          </a:p>
          <a:p>
            <a:r>
              <a:rPr lang="en-US" dirty="0"/>
              <a:t>Functions:</a:t>
            </a:r>
          </a:p>
          <a:p>
            <a:pPr lvl="1"/>
            <a:r>
              <a:rPr lang="en-US" dirty="0"/>
              <a:t>Helps metabolize carbohydrates, fats, amino acids</a:t>
            </a:r>
          </a:p>
          <a:p>
            <a:pPr lvl="1"/>
            <a:r>
              <a:rPr lang="en-US" dirty="0"/>
              <a:t>Aids bone formation</a:t>
            </a:r>
          </a:p>
          <a:p>
            <a:r>
              <a:rPr lang="en-US" dirty="0"/>
              <a:t>Daily needs: men: 2.3 m</a:t>
            </a:r>
            <a:r>
              <a:rPr lang="en-US" sz="100" dirty="0">
                <a:solidFill>
                  <a:schemeClr val="bg1"/>
                </a:solidFill>
              </a:rPr>
              <a:t>illi</a:t>
            </a:r>
            <a:r>
              <a:rPr lang="en-US" dirty="0"/>
              <a:t>g</a:t>
            </a:r>
            <a:r>
              <a:rPr lang="en-US" sz="100" dirty="0">
                <a:solidFill>
                  <a:schemeClr val="bg1"/>
                </a:solidFill>
              </a:rPr>
              <a:t>rams</a:t>
            </a:r>
            <a:r>
              <a:rPr lang="en-US" dirty="0"/>
              <a:t>/day; women: 1.8 m</a:t>
            </a:r>
            <a:r>
              <a:rPr lang="en-US" sz="100" dirty="0">
                <a:solidFill>
                  <a:schemeClr val="bg1"/>
                </a:solidFill>
              </a:rPr>
              <a:t>illi</a:t>
            </a:r>
            <a:r>
              <a:rPr lang="en-US" dirty="0"/>
              <a:t>g</a:t>
            </a:r>
            <a:r>
              <a:rPr lang="en-US" sz="100" dirty="0">
                <a:solidFill>
                  <a:schemeClr val="bg1"/>
                </a:solidFill>
              </a:rPr>
              <a:t>rams</a:t>
            </a:r>
            <a:r>
              <a:rPr lang="en-US" dirty="0"/>
              <a:t>/day</a:t>
            </a:r>
          </a:p>
          <a:p>
            <a:r>
              <a:rPr lang="en-US" dirty="0"/>
              <a:t>Food sources: whole grains, nuts, legumes, tea, vegetables, pineapples, strawberries, bananas</a:t>
            </a:r>
          </a:p>
          <a:p>
            <a:r>
              <a:rPr lang="en-US" dirty="0"/>
              <a:t>Too much or too little:</a:t>
            </a:r>
          </a:p>
          <a:p>
            <a:pPr lvl="1"/>
            <a:r>
              <a:rPr lang="en-US" dirty="0"/>
              <a:t>U</a:t>
            </a:r>
            <a:r>
              <a:rPr lang="en-US" sz="100" dirty="0"/>
              <a:t> </a:t>
            </a:r>
            <a:r>
              <a:rPr lang="en-US" dirty="0"/>
              <a:t>L = 11 m</a:t>
            </a:r>
            <a:r>
              <a:rPr lang="en-US" sz="100" dirty="0">
                <a:solidFill>
                  <a:schemeClr val="bg1"/>
                </a:solidFill>
              </a:rPr>
              <a:t>illi</a:t>
            </a:r>
            <a:r>
              <a:rPr lang="en-US" dirty="0"/>
              <a:t>g</a:t>
            </a:r>
            <a:r>
              <a:rPr lang="en-US" sz="100" dirty="0">
                <a:solidFill>
                  <a:schemeClr val="bg1"/>
                </a:solidFill>
              </a:rPr>
              <a:t>rams</a:t>
            </a:r>
            <a:r>
              <a:rPr lang="en-US" dirty="0"/>
              <a:t>/day to avoid toxicity with Parkinson's disease-like symptoms</a:t>
            </a:r>
          </a:p>
        </p:txBody>
      </p:sp>
    </p:spTree>
    <p:extLst>
      <p:ext uri="{BB962C8B-B14F-4D97-AF65-F5344CB8AC3E}">
        <p14:creationId xmlns:p14="http://schemas.microsoft.com/office/powerpoint/2010/main" val="6478944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7192-5C97-43D7-AAA8-C84FFA238D05}"/>
              </a:ext>
            </a:extLst>
          </p:cNvPr>
          <p:cNvSpPr>
            <a:spLocks noGrp="1"/>
          </p:cNvSpPr>
          <p:nvPr>
            <p:ph type="title"/>
          </p:nvPr>
        </p:nvSpPr>
        <p:spPr/>
        <p:txBody>
          <a:bodyPr/>
          <a:lstStyle/>
          <a:p>
            <a:r>
              <a:rPr lang="en-US" sz="3400" dirty="0"/>
              <a:t>Figure 8.37 Manganese Content of Selected Foods</a:t>
            </a:r>
          </a:p>
        </p:txBody>
      </p:sp>
      <p:pic>
        <p:nvPicPr>
          <p:cNvPr id="6" name="Picture 5" descr="The food sources are divided into vegetables, fruits, grains, protein, dairy and daily needs, as follows.&#10;Vegetables Blank Blank&#10;Food Amount Milligrams of Manganese&#10;Peas, green, frozen, boiled without salt 1 cup 0.5&#10;Spinach, boiled 1 cup 1.7&#10;&#10;Fruits Blank Blank&#10;Food Amount Milligrams of Manganese&#10;Banana, raw 1 medium 0.3&#10;Strawberries, raw 1 cup 0.6&#10;Blackberries, raw 1 cup 0.9&#10;Pineapple, fresh 1 cup 1.8&#10;&#10;Grains Blank Blank&#10;Food Amount Milligrams of Manganese&#10;Whole wheat bread 1 slice 0.7&#10;Quinoa, cooked 1 cup 1.2&#10;Brown rice, long grain, cooked Half cup 1.8&#10;&#10;Protein Blank Blank&#10;Food Amount Milligrams of Manganese&#10;Lentils, boiled Quarter cup 0.3&#10;Pecans Half ounce 0.6&#10;Clams, canned, drained 3 ounces 0.9&#10;&#10;&#10;Dairy Blank Blank&#10;Food Amount Milligrams of Manganese&#10;Yogurt, fruit flavor, low fat 1 cup 0.2&#10;Milk, chocolate, low fat 1 cup 0.2&#10;&#10;Daily needs Blank Blank&#10;Blank Amount Milligrams of Manganese&#10;Men 19 to 50 years Blank 2.3&#10;Women 19 to 50 years Blank 1.8&#10;">
            <a:extLst>
              <a:ext uri="{FF2B5EF4-FFF2-40B4-BE49-F238E27FC236}">
                <a16:creationId xmlns:a16="http://schemas.microsoft.com/office/drawing/2014/main" id="{938262A4-FF75-4E72-BDA4-DBE05144A841}"/>
              </a:ext>
            </a:extLst>
          </p:cNvPr>
          <p:cNvPicPr>
            <a:picLocks noChangeAspect="1"/>
          </p:cNvPicPr>
          <p:nvPr/>
        </p:nvPicPr>
        <p:blipFill>
          <a:blip r:embed="rId2"/>
          <a:stretch>
            <a:fillRect/>
          </a:stretch>
        </p:blipFill>
        <p:spPr>
          <a:xfrm>
            <a:off x="2366531" y="1490131"/>
            <a:ext cx="4410937" cy="4818594"/>
          </a:xfrm>
          <a:prstGeom prst="rect">
            <a:avLst/>
          </a:prstGeom>
        </p:spPr>
      </p:pic>
    </p:spTree>
    <p:extLst>
      <p:ext uri="{BB962C8B-B14F-4D97-AF65-F5344CB8AC3E}">
        <p14:creationId xmlns:p14="http://schemas.microsoft.com/office/powerpoint/2010/main" val="1470643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46E11-B6ED-4209-A5E1-517B042857B5}"/>
              </a:ext>
            </a:extLst>
          </p:cNvPr>
          <p:cNvSpPr>
            <a:spLocks noGrp="1"/>
          </p:cNvSpPr>
          <p:nvPr>
            <p:ph type="title"/>
          </p:nvPr>
        </p:nvSpPr>
        <p:spPr/>
        <p:txBody>
          <a:bodyPr/>
          <a:lstStyle/>
          <a:p>
            <a:r>
              <a:rPr lang="en-US" dirty="0"/>
              <a:t>Exploring Molybdenum</a:t>
            </a:r>
          </a:p>
        </p:txBody>
      </p:sp>
      <p:sp>
        <p:nvSpPr>
          <p:cNvPr id="3" name="Content Placeholder 2">
            <a:extLst>
              <a:ext uri="{FF2B5EF4-FFF2-40B4-BE49-F238E27FC236}">
                <a16:creationId xmlns:a16="http://schemas.microsoft.com/office/drawing/2014/main" id="{8715FF57-B317-444D-AC97-7C31369DB97F}"/>
              </a:ext>
            </a:extLst>
          </p:cNvPr>
          <p:cNvSpPr>
            <a:spLocks noGrp="1"/>
          </p:cNvSpPr>
          <p:nvPr>
            <p:ph sz="quarter" idx="13"/>
          </p:nvPr>
        </p:nvSpPr>
        <p:spPr/>
        <p:txBody>
          <a:bodyPr/>
          <a:lstStyle/>
          <a:p>
            <a:r>
              <a:rPr lang="en-US" dirty="0"/>
              <a:t>Functions: part of several enzymes involved in breakdown of certain amino acids and other compounds</a:t>
            </a:r>
          </a:p>
          <a:p>
            <a:r>
              <a:rPr lang="en-US" dirty="0"/>
              <a:t>Daily needs: adults: 45 µ</a:t>
            </a:r>
            <a:r>
              <a:rPr lang="en-US" sz="100" dirty="0"/>
              <a:t> </a:t>
            </a:r>
            <a:r>
              <a:rPr lang="en-US" dirty="0"/>
              <a:t>g/day</a:t>
            </a:r>
          </a:p>
          <a:p>
            <a:r>
              <a:rPr lang="en-US" dirty="0"/>
              <a:t>Food sources: legumes, grains, nuts</a:t>
            </a:r>
          </a:p>
          <a:p>
            <a:r>
              <a:rPr lang="en-US" dirty="0"/>
              <a:t>Too much or too little:</a:t>
            </a:r>
          </a:p>
          <a:p>
            <a:pPr lvl="1"/>
            <a:r>
              <a:rPr lang="en-US" dirty="0"/>
              <a:t>U</a:t>
            </a:r>
            <a:r>
              <a:rPr lang="en-US" sz="100" dirty="0"/>
              <a:t> </a:t>
            </a:r>
            <a:r>
              <a:rPr lang="en-US" dirty="0"/>
              <a:t>L = 2 µ</a:t>
            </a:r>
            <a:r>
              <a:rPr lang="en-US" sz="100" dirty="0"/>
              <a:t> </a:t>
            </a:r>
            <a:r>
              <a:rPr lang="en-US" dirty="0"/>
              <a:t>g/day, based on animal studies in which too much molybdenum caused reproductive problems</a:t>
            </a:r>
          </a:p>
          <a:p>
            <a:pPr lvl="1"/>
            <a:r>
              <a:rPr lang="en-US" dirty="0"/>
              <a:t>No cases seen in healthy individuals</a:t>
            </a:r>
          </a:p>
        </p:txBody>
      </p:sp>
    </p:spTree>
    <p:extLst>
      <p:ext uri="{BB962C8B-B14F-4D97-AF65-F5344CB8AC3E}">
        <p14:creationId xmlns:p14="http://schemas.microsoft.com/office/powerpoint/2010/main" val="7326100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29C2-C6B1-47FB-A0C9-24C848A7A3F4}"/>
              </a:ext>
            </a:extLst>
          </p:cNvPr>
          <p:cNvSpPr>
            <a:spLocks noGrp="1"/>
          </p:cNvSpPr>
          <p:nvPr>
            <p:ph type="title"/>
          </p:nvPr>
        </p:nvSpPr>
        <p:spPr/>
        <p:txBody>
          <a:bodyPr/>
          <a:lstStyle/>
          <a:p>
            <a:r>
              <a:rPr lang="en-US" dirty="0"/>
              <a:t>Other Minerals</a:t>
            </a:r>
          </a:p>
        </p:txBody>
      </p:sp>
      <p:sp>
        <p:nvSpPr>
          <p:cNvPr id="3" name="Content Placeholder 2">
            <a:extLst>
              <a:ext uri="{FF2B5EF4-FFF2-40B4-BE49-F238E27FC236}">
                <a16:creationId xmlns:a16="http://schemas.microsoft.com/office/drawing/2014/main" id="{F2BC03D7-875B-413C-B0CB-19AE057D5203}"/>
              </a:ext>
            </a:extLst>
          </p:cNvPr>
          <p:cNvSpPr>
            <a:spLocks noGrp="1"/>
          </p:cNvSpPr>
          <p:nvPr>
            <p:ph sz="quarter" idx="13"/>
          </p:nvPr>
        </p:nvSpPr>
        <p:spPr/>
        <p:txBody>
          <a:bodyPr/>
          <a:lstStyle/>
          <a:p>
            <a:r>
              <a:rPr lang="en-US" dirty="0"/>
              <a:t>Arsenic, boron, nickel, silicon, and vanadium</a:t>
            </a:r>
          </a:p>
          <a:p>
            <a:pPr lvl="1"/>
            <a:r>
              <a:rPr lang="en-US" dirty="0"/>
              <a:t>Exist in body but essential role in humans not established by research</a:t>
            </a:r>
          </a:p>
          <a:p>
            <a:pPr lvl="1"/>
            <a:r>
              <a:rPr lang="en-US" dirty="0"/>
              <a:t>May have function for some animals</a:t>
            </a:r>
          </a:p>
          <a:p>
            <a:pPr lvl="1"/>
            <a:r>
              <a:rPr lang="en-US" dirty="0"/>
              <a:t>Tolerable upper levels set for:</a:t>
            </a:r>
          </a:p>
          <a:p>
            <a:pPr lvl="2"/>
            <a:r>
              <a:rPr lang="en-US" dirty="0"/>
              <a:t>Boron: 20 m</a:t>
            </a:r>
            <a:r>
              <a:rPr lang="en-US" sz="100" dirty="0">
                <a:solidFill>
                  <a:schemeClr val="bg1"/>
                </a:solidFill>
              </a:rPr>
              <a:t>illi</a:t>
            </a:r>
            <a:r>
              <a:rPr lang="en-US" dirty="0"/>
              <a:t>g</a:t>
            </a:r>
            <a:r>
              <a:rPr lang="en-US" sz="100" dirty="0">
                <a:solidFill>
                  <a:schemeClr val="bg1"/>
                </a:solidFill>
              </a:rPr>
              <a:t>rams</a:t>
            </a:r>
            <a:r>
              <a:rPr lang="en-US" dirty="0"/>
              <a:t>/day (10 times more than average American consumes)</a:t>
            </a:r>
          </a:p>
          <a:p>
            <a:pPr lvl="2"/>
            <a:r>
              <a:rPr lang="en-US" dirty="0"/>
              <a:t>Nickel: 1 </a:t>
            </a:r>
            <a:r>
              <a:rPr lang="en-US" dirty="0" smtClean="0"/>
              <a:t>m</a:t>
            </a:r>
            <a:r>
              <a:rPr lang="en-US" sz="100" dirty="0" smtClean="0">
                <a:solidFill>
                  <a:schemeClr val="bg1"/>
                </a:solidFill>
              </a:rPr>
              <a:t>illi</a:t>
            </a:r>
            <a:r>
              <a:rPr lang="en-US" dirty="0" smtClean="0"/>
              <a:t>g</a:t>
            </a:r>
            <a:r>
              <a:rPr lang="en-US" sz="100" dirty="0" smtClean="0">
                <a:solidFill>
                  <a:schemeClr val="bg1"/>
                </a:solidFill>
              </a:rPr>
              <a:t>ram</a:t>
            </a:r>
            <a:r>
              <a:rPr lang="en-US" dirty="0" smtClean="0"/>
              <a:t>/day</a:t>
            </a:r>
            <a:endParaRPr lang="en-US" dirty="0"/>
          </a:p>
          <a:p>
            <a:pPr lvl="2"/>
            <a:r>
              <a:rPr lang="en-US" dirty="0"/>
              <a:t>Vanadium: 1.8 m</a:t>
            </a:r>
            <a:r>
              <a:rPr lang="en-US" sz="100" dirty="0">
                <a:solidFill>
                  <a:schemeClr val="bg1"/>
                </a:solidFill>
              </a:rPr>
              <a:t>illi</a:t>
            </a:r>
            <a:r>
              <a:rPr lang="en-US" dirty="0"/>
              <a:t>g</a:t>
            </a:r>
            <a:r>
              <a:rPr lang="en-US" sz="100" dirty="0">
                <a:solidFill>
                  <a:schemeClr val="bg1"/>
                </a:solidFill>
              </a:rPr>
              <a:t>rams</a:t>
            </a:r>
            <a:r>
              <a:rPr lang="en-US" dirty="0"/>
              <a:t>/day</a:t>
            </a:r>
          </a:p>
        </p:txBody>
      </p:sp>
    </p:spTree>
    <p:extLst>
      <p:ext uri="{BB962C8B-B14F-4D97-AF65-F5344CB8AC3E}">
        <p14:creationId xmlns:p14="http://schemas.microsoft.com/office/powerpoint/2010/main" val="8997959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DE248-C45E-4F82-AFCA-E9EF62E90543}"/>
              </a:ext>
            </a:extLst>
          </p:cNvPr>
          <p:cNvSpPr>
            <a:spLocks noGrp="1"/>
          </p:cNvSpPr>
          <p:nvPr>
            <p:ph type="title"/>
          </p:nvPr>
        </p:nvSpPr>
        <p:spPr/>
        <p:txBody>
          <a:bodyPr/>
          <a:lstStyle/>
          <a:p>
            <a:r>
              <a:rPr lang="en-US" sz="3400" dirty="0"/>
              <a:t>Table 8.1 Minerals at a Glance: Major Minerals </a:t>
            </a:r>
            <a:r>
              <a:rPr lang="en-US" sz="2000" b="0" dirty="0"/>
              <a:t>(1 of 2</a:t>
            </a:r>
            <a:r>
              <a:rPr lang="en-US" sz="2000" b="0" dirty="0" smtClean="0"/>
              <a:t>) </a:t>
            </a:r>
            <a:endParaRPr lang="en-US" sz="2000" b="0" dirty="0"/>
          </a:p>
        </p:txBody>
      </p:sp>
      <p:graphicFrame>
        <p:nvGraphicFramePr>
          <p:cNvPr id="4" name="Table 3">
            <a:extLst>
              <a:ext uri="{FF2B5EF4-FFF2-40B4-BE49-F238E27FC236}">
                <a16:creationId xmlns:a16="http://schemas.microsoft.com/office/drawing/2014/main" id="{D29352E4-7E78-4FB8-94E3-EE217ABEEF51}"/>
              </a:ext>
            </a:extLst>
          </p:cNvPr>
          <p:cNvGraphicFramePr>
            <a:graphicFrameLocks noGrp="1"/>
          </p:cNvGraphicFramePr>
          <p:nvPr>
            <p:extLst>
              <p:ext uri="{D42A27DB-BD31-4B8C-83A1-F6EECF244321}">
                <p14:modId xmlns:p14="http://schemas.microsoft.com/office/powerpoint/2010/main" val="2119792332"/>
              </p:ext>
            </p:extLst>
          </p:nvPr>
        </p:nvGraphicFramePr>
        <p:xfrm>
          <a:off x="457200" y="1436301"/>
          <a:ext cx="8229600" cy="493776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412408119"/>
                    </a:ext>
                  </a:extLst>
                </a:gridCol>
                <a:gridCol w="1371600">
                  <a:extLst>
                    <a:ext uri="{9D8B030D-6E8A-4147-A177-3AD203B41FA5}">
                      <a16:colId xmlns:a16="http://schemas.microsoft.com/office/drawing/2014/main" val="1238724414"/>
                    </a:ext>
                  </a:extLst>
                </a:gridCol>
                <a:gridCol w="1371600">
                  <a:extLst>
                    <a:ext uri="{9D8B030D-6E8A-4147-A177-3AD203B41FA5}">
                      <a16:colId xmlns:a16="http://schemas.microsoft.com/office/drawing/2014/main" val="2195058336"/>
                    </a:ext>
                  </a:extLst>
                </a:gridCol>
                <a:gridCol w="1371600">
                  <a:extLst>
                    <a:ext uri="{9D8B030D-6E8A-4147-A177-3AD203B41FA5}">
                      <a16:colId xmlns:a16="http://schemas.microsoft.com/office/drawing/2014/main" val="4090628941"/>
                    </a:ext>
                  </a:extLst>
                </a:gridCol>
                <a:gridCol w="1371600">
                  <a:extLst>
                    <a:ext uri="{9D8B030D-6E8A-4147-A177-3AD203B41FA5}">
                      <a16:colId xmlns:a16="http://schemas.microsoft.com/office/drawing/2014/main" val="314201958"/>
                    </a:ext>
                  </a:extLst>
                </a:gridCol>
                <a:gridCol w="1371600">
                  <a:extLst>
                    <a:ext uri="{9D8B030D-6E8A-4147-A177-3AD203B41FA5}">
                      <a16:colId xmlns:a16="http://schemas.microsoft.com/office/drawing/2014/main" val="1801516273"/>
                    </a:ext>
                  </a:extLst>
                </a:gridCol>
              </a:tblGrid>
              <a:tr h="370840">
                <a:tc>
                  <a:txBody>
                    <a:bodyPr/>
                    <a:lstStyle/>
                    <a:p>
                      <a:r>
                        <a:rPr lang="en-US" sz="1200" b="1" i="0" u="none" strike="noStrike" cap="none" baseline="0" dirty="0">
                          <a:solidFill>
                            <a:schemeClr val="tx1"/>
                          </a:solidFill>
                          <a:latin typeface="+mn-lt"/>
                          <a:ea typeface="+mn-ea"/>
                          <a:cs typeface="+mn-cs"/>
                          <a:sym typeface="Arial"/>
                        </a:rPr>
                        <a:t>Major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R</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I, 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 Symptoms/ 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50201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Sodium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Major electrolyte outside the cell; helps regulate body water and blood pressure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1,500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Processed foods, table salt, meat, seafood, milk, cheese, eggs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Hypertension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2,300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Rare in individuals consuming a healthy diet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0186192"/>
                  </a:ext>
                </a:extLst>
              </a:tr>
              <a:tr h="267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Potassium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Major mineral inside the cell, needed for muscle contraction and nerve impulses; regulates body water and blood pressure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4,700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Potatoes, melons, citrus fruits, most fruits and vegetables, meat, milk, legumes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Hyperkalemia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Hypokalemia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074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Calcium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Formation of bones and teeth, muscle contraction and relaxation, blood clotting, heart and nerve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1,000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Milk and dairy products, leafy greens, broccoli, salmon, sardines, tofu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Hypercalcemia</a:t>
                      </a:r>
                    </a:p>
                    <a:p>
                      <a:r>
                        <a:rPr lang="en-US" sz="1200" b="0" i="0" u="none" strike="noStrike" cap="none" baseline="0" dirty="0">
                          <a:solidFill>
                            <a:schemeClr val="tx1"/>
                          </a:solidFill>
                          <a:latin typeface="+mn-lt"/>
                          <a:ea typeface="+mn-ea"/>
                          <a:cs typeface="+mn-cs"/>
                          <a:sym typeface="Arial"/>
                        </a:rPr>
                        <a:t>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2,500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Osteoporosis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3680981"/>
                  </a:ext>
                </a:extLst>
              </a:tr>
            </a:tbl>
          </a:graphicData>
        </a:graphic>
      </p:graphicFrame>
    </p:spTree>
    <p:extLst>
      <p:ext uri="{BB962C8B-B14F-4D97-AF65-F5344CB8AC3E}">
        <p14:creationId xmlns:p14="http://schemas.microsoft.com/office/powerpoint/2010/main" val="13900081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DE248-C45E-4F82-AFCA-E9EF62E90543}"/>
              </a:ext>
            </a:extLst>
          </p:cNvPr>
          <p:cNvSpPr>
            <a:spLocks noGrp="1"/>
          </p:cNvSpPr>
          <p:nvPr>
            <p:ph type="title"/>
          </p:nvPr>
        </p:nvSpPr>
        <p:spPr/>
        <p:txBody>
          <a:bodyPr/>
          <a:lstStyle/>
          <a:p>
            <a:r>
              <a:rPr lang="en-US" sz="3400" dirty="0"/>
              <a:t>Table 8.1 Minerals at a Glance: Major Minerals </a:t>
            </a:r>
            <a:r>
              <a:rPr lang="en-US" sz="2000" b="0" dirty="0"/>
              <a:t>(2 of 2</a:t>
            </a:r>
            <a:r>
              <a:rPr lang="en-US" sz="2000" b="0" dirty="0" smtClean="0"/>
              <a:t>) </a:t>
            </a:r>
            <a:endParaRPr lang="en-US" sz="2000" b="0" dirty="0"/>
          </a:p>
        </p:txBody>
      </p:sp>
      <p:graphicFrame>
        <p:nvGraphicFramePr>
          <p:cNvPr id="4" name="Table 3">
            <a:extLst>
              <a:ext uri="{FF2B5EF4-FFF2-40B4-BE49-F238E27FC236}">
                <a16:creationId xmlns:a16="http://schemas.microsoft.com/office/drawing/2014/main" id="{D29352E4-7E78-4FB8-94E3-EE217ABEEF51}"/>
              </a:ext>
            </a:extLst>
          </p:cNvPr>
          <p:cNvGraphicFramePr>
            <a:graphicFrameLocks noGrp="1"/>
          </p:cNvGraphicFramePr>
          <p:nvPr>
            <p:extLst>
              <p:ext uri="{D42A27DB-BD31-4B8C-83A1-F6EECF244321}">
                <p14:modId xmlns:p14="http://schemas.microsoft.com/office/powerpoint/2010/main" val="1286740441"/>
              </p:ext>
            </p:extLst>
          </p:nvPr>
        </p:nvGraphicFramePr>
        <p:xfrm>
          <a:off x="457200" y="1454589"/>
          <a:ext cx="8229600" cy="484632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412408119"/>
                    </a:ext>
                  </a:extLst>
                </a:gridCol>
                <a:gridCol w="1371600">
                  <a:extLst>
                    <a:ext uri="{9D8B030D-6E8A-4147-A177-3AD203B41FA5}">
                      <a16:colId xmlns:a16="http://schemas.microsoft.com/office/drawing/2014/main" val="1238724414"/>
                    </a:ext>
                  </a:extLst>
                </a:gridCol>
                <a:gridCol w="1371600">
                  <a:extLst>
                    <a:ext uri="{9D8B030D-6E8A-4147-A177-3AD203B41FA5}">
                      <a16:colId xmlns:a16="http://schemas.microsoft.com/office/drawing/2014/main" val="2195058336"/>
                    </a:ext>
                  </a:extLst>
                </a:gridCol>
                <a:gridCol w="1371600">
                  <a:extLst>
                    <a:ext uri="{9D8B030D-6E8A-4147-A177-3AD203B41FA5}">
                      <a16:colId xmlns:a16="http://schemas.microsoft.com/office/drawing/2014/main" val="4090628941"/>
                    </a:ext>
                  </a:extLst>
                </a:gridCol>
                <a:gridCol w="1371600">
                  <a:extLst>
                    <a:ext uri="{9D8B030D-6E8A-4147-A177-3AD203B41FA5}">
                      <a16:colId xmlns:a16="http://schemas.microsoft.com/office/drawing/2014/main" val="314201958"/>
                    </a:ext>
                  </a:extLst>
                </a:gridCol>
                <a:gridCol w="1371600">
                  <a:extLst>
                    <a:ext uri="{9D8B030D-6E8A-4147-A177-3AD203B41FA5}">
                      <a16:colId xmlns:a16="http://schemas.microsoft.com/office/drawing/2014/main" val="1801516273"/>
                    </a:ext>
                  </a:extLst>
                </a:gridCol>
              </a:tblGrid>
              <a:tr h="370840">
                <a:tc>
                  <a:txBody>
                    <a:bodyPr/>
                    <a:lstStyle/>
                    <a:p>
                      <a:r>
                        <a:rPr lang="en-US" sz="1200" b="1" i="0" u="none" strike="noStrike" cap="none" baseline="0" dirty="0">
                          <a:solidFill>
                            <a:schemeClr val="tx1"/>
                          </a:solidFill>
                          <a:latin typeface="+mn-lt"/>
                          <a:ea typeface="+mn-ea"/>
                          <a:cs typeface="+mn-cs"/>
                          <a:sym typeface="Arial"/>
                        </a:rPr>
                        <a:t>Major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R</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I, 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 Symptoms/ 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50201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Phosphorus</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Formation of bones and</a:t>
                      </a:r>
                    </a:p>
                    <a:p>
                      <a:r>
                        <a:rPr lang="en-US" sz="1200" b="0" i="0" u="none" strike="noStrike" cap="none" baseline="0" dirty="0">
                          <a:solidFill>
                            <a:schemeClr val="tx1"/>
                          </a:solidFill>
                          <a:latin typeface="+mn-lt"/>
                          <a:ea typeface="+mn-ea"/>
                          <a:cs typeface="+mn-cs"/>
                          <a:sym typeface="Arial"/>
                        </a:rPr>
                        <a:t>teeth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700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fish, poultry, eggs, dairy, cereals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Hyperphosphatemia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4,000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Muscle weakness, bone pain, rickets, confusion, and death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0186192"/>
                  </a:ext>
                </a:extLst>
              </a:tr>
              <a:tr h="267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Magnesium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Participates in muscle</a:t>
                      </a:r>
                    </a:p>
                    <a:p>
                      <a:r>
                        <a:rPr lang="en-US" sz="1200" b="0" i="0" u="none" strike="noStrike" cap="none" baseline="0" dirty="0">
                          <a:solidFill>
                            <a:schemeClr val="tx1"/>
                          </a:solidFill>
                          <a:latin typeface="+mn-lt"/>
                          <a:ea typeface="+mn-ea"/>
                          <a:cs typeface="+mn-cs"/>
                          <a:sym typeface="Arial"/>
                        </a:rPr>
                        <a:t>contraction and nerve conduction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310 to 420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seafood, nuts, legumes, dairy, whole grains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Large intakes from supplements can cause diarrhea, cramps, and nausea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074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Chloride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Helps maintain fluid and acid-base balance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2,300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Found as sodium chloride in foods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smtClean="0">
                          <a:solidFill>
                            <a:schemeClr val="tx1"/>
                          </a:solidFill>
                          <a:latin typeface="+mn-lt"/>
                          <a:ea typeface="+mn-ea"/>
                          <a:cs typeface="+mn-cs"/>
                          <a:sym typeface="Arial"/>
                        </a:rPr>
                        <a:t>U</a:t>
                      </a:r>
                      <a:r>
                        <a:rPr lang="en-US" sz="100" b="0" i="0" u="none" strike="noStrike" cap="none" baseline="0" dirty="0" smtClean="0">
                          <a:solidFill>
                            <a:schemeClr val="tx1"/>
                          </a:solidFill>
                          <a:latin typeface="+mn-lt"/>
                          <a:ea typeface="+mn-ea"/>
                          <a:cs typeface="+mn-cs"/>
                          <a:sym typeface="Arial"/>
                        </a:rPr>
                        <a:t> </a:t>
                      </a:r>
                      <a:r>
                        <a:rPr lang="en-US" sz="1200" b="0" i="0" u="none" strike="noStrike" cap="none" baseline="0" dirty="0" smtClean="0">
                          <a:solidFill>
                            <a:schemeClr val="tx1"/>
                          </a:solidFill>
                          <a:latin typeface="+mn-lt"/>
                          <a:ea typeface="+mn-ea"/>
                          <a:cs typeface="+mn-cs"/>
                          <a:sym typeface="Arial"/>
                        </a:rPr>
                        <a:t>L: 3,600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Rare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36809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Sulfur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part of other compounds in body; helps give some amino acids their three- dimensional shape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Meats, fish, poultry, eggs, dairy foods,</a:t>
                      </a:r>
                    </a:p>
                    <a:p>
                      <a:r>
                        <a:rPr lang="en-US" sz="1200" b="0" i="0" u="none" strike="noStrike" cap="none" baseline="0" dirty="0">
                          <a:solidFill>
                            <a:schemeClr val="tx1"/>
                          </a:solidFill>
                          <a:latin typeface="+mn-lt"/>
                          <a:ea typeface="+mn-ea"/>
                          <a:cs typeface="+mn-cs"/>
                          <a:sym typeface="Arial"/>
                        </a:rPr>
                        <a:t>fruits, vegetables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883078"/>
                  </a:ext>
                </a:extLst>
              </a:tr>
            </a:tbl>
          </a:graphicData>
        </a:graphic>
      </p:graphicFrame>
    </p:spTree>
    <p:extLst>
      <p:ext uri="{BB962C8B-B14F-4D97-AF65-F5344CB8AC3E}">
        <p14:creationId xmlns:p14="http://schemas.microsoft.com/office/powerpoint/2010/main" val="38781058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C408-A3C1-4B31-9900-73375D11B35F}"/>
              </a:ext>
            </a:extLst>
          </p:cNvPr>
          <p:cNvSpPr>
            <a:spLocks noGrp="1"/>
          </p:cNvSpPr>
          <p:nvPr>
            <p:ph type="title"/>
          </p:nvPr>
        </p:nvSpPr>
        <p:spPr/>
        <p:txBody>
          <a:bodyPr/>
          <a:lstStyle/>
          <a:p>
            <a:r>
              <a:rPr lang="en-US" sz="3400" dirty="0"/>
              <a:t>Table 8.2 Minerals at a Glance: Trace Minerals </a:t>
            </a:r>
            <a:r>
              <a:rPr lang="en-US" sz="2000" b="0" dirty="0"/>
              <a:t>(1 of 3</a:t>
            </a:r>
            <a:r>
              <a:rPr lang="en-US" sz="2000" b="0" dirty="0" smtClean="0"/>
              <a:t>) </a:t>
            </a:r>
            <a:endParaRPr lang="en-US" sz="2000" b="0" dirty="0"/>
          </a:p>
        </p:txBody>
      </p:sp>
      <p:graphicFrame>
        <p:nvGraphicFramePr>
          <p:cNvPr id="4" name="Table 3">
            <a:extLst>
              <a:ext uri="{FF2B5EF4-FFF2-40B4-BE49-F238E27FC236}">
                <a16:creationId xmlns:a16="http://schemas.microsoft.com/office/drawing/2014/main" id="{ED1A83EB-960A-4E84-944C-F9C39C747EF7}"/>
              </a:ext>
            </a:extLst>
          </p:cNvPr>
          <p:cNvGraphicFramePr>
            <a:graphicFrameLocks noGrp="1"/>
          </p:cNvGraphicFramePr>
          <p:nvPr>
            <p:extLst>
              <p:ext uri="{D42A27DB-BD31-4B8C-83A1-F6EECF244321}">
                <p14:modId xmlns:p14="http://schemas.microsoft.com/office/powerpoint/2010/main" val="4086663128"/>
              </p:ext>
            </p:extLst>
          </p:nvPr>
        </p:nvGraphicFramePr>
        <p:xfrm>
          <a:off x="457200" y="1440542"/>
          <a:ext cx="8229600" cy="429768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1921102409"/>
                    </a:ext>
                  </a:extLst>
                </a:gridCol>
                <a:gridCol w="1371600">
                  <a:extLst>
                    <a:ext uri="{9D8B030D-6E8A-4147-A177-3AD203B41FA5}">
                      <a16:colId xmlns:a16="http://schemas.microsoft.com/office/drawing/2014/main" val="4006986450"/>
                    </a:ext>
                  </a:extLst>
                </a:gridCol>
                <a:gridCol w="1371600">
                  <a:extLst>
                    <a:ext uri="{9D8B030D-6E8A-4147-A177-3AD203B41FA5}">
                      <a16:colId xmlns:a16="http://schemas.microsoft.com/office/drawing/2014/main" val="3875080951"/>
                    </a:ext>
                  </a:extLst>
                </a:gridCol>
                <a:gridCol w="1371600">
                  <a:extLst>
                    <a:ext uri="{9D8B030D-6E8A-4147-A177-3AD203B41FA5}">
                      <a16:colId xmlns:a16="http://schemas.microsoft.com/office/drawing/2014/main" val="1821959244"/>
                    </a:ext>
                  </a:extLst>
                </a:gridCol>
                <a:gridCol w="1371600">
                  <a:extLst>
                    <a:ext uri="{9D8B030D-6E8A-4147-A177-3AD203B41FA5}">
                      <a16:colId xmlns:a16="http://schemas.microsoft.com/office/drawing/2014/main" val="1603193049"/>
                    </a:ext>
                  </a:extLst>
                </a:gridCol>
                <a:gridCol w="1371600">
                  <a:extLst>
                    <a:ext uri="{9D8B030D-6E8A-4147-A177-3AD203B41FA5}">
                      <a16:colId xmlns:a16="http://schemas.microsoft.com/office/drawing/2014/main" val="8310279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Trace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DRI,</a:t>
                      </a:r>
                    </a:p>
                    <a:p>
                      <a:r>
                        <a:rPr lang="en-US" sz="1200" b="1" i="0" u="none" strike="noStrike" cap="none" baseline="0" dirty="0">
                          <a:solidFill>
                            <a:schemeClr val="tx1"/>
                          </a:solidFill>
                          <a:latin typeface="+mn-lt"/>
                          <a:ea typeface="+mn-ea"/>
                          <a:cs typeface="+mn-cs"/>
                          <a:sym typeface="Arial"/>
                        </a:rPr>
                        <a:t>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a:t>
                      </a:r>
                    </a:p>
                    <a:p>
                      <a:r>
                        <a:rPr lang="en-US" sz="1200" b="1" i="0" u="none" strike="noStrike" cap="none" baseline="0" dirty="0">
                          <a:solidFill>
                            <a:schemeClr val="tx1"/>
                          </a:solidFill>
                          <a:latin typeface="+mn-lt"/>
                          <a:ea typeface="+mn-ea"/>
                          <a:cs typeface="+mn-cs"/>
                          <a:sym typeface="Arial"/>
                        </a:rPr>
                        <a:t>Symptoms/</a:t>
                      </a:r>
                    </a:p>
                    <a:p>
                      <a:r>
                        <a:rPr lang="en-US" sz="1200" b="1" i="0" u="none" strike="noStrike" cap="none" baseline="0" dirty="0">
                          <a:solidFill>
                            <a:schemeClr val="tx1"/>
                          </a:solidFill>
                          <a:latin typeface="+mn-lt"/>
                          <a:ea typeface="+mn-ea"/>
                          <a:cs typeface="+mn-cs"/>
                          <a:sym typeface="Arial"/>
                        </a:rPr>
                        <a:t>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1589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Iron</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As a major component of hemoglobin and myoglobin, helps transport oxygen throughout the</a:t>
                      </a:r>
                    </a:p>
                    <a:p>
                      <a:r>
                        <a:rPr lang="en-US" sz="1200" b="0" i="0" u="none" strike="noStrike" cap="none" baseline="0" dirty="0">
                          <a:solidFill>
                            <a:schemeClr val="tx1"/>
                          </a:solidFill>
                          <a:latin typeface="+mn-lt"/>
                          <a:ea typeface="+mn-ea"/>
                          <a:cs typeface="+mn-cs"/>
                          <a:sym typeface="Arial"/>
                        </a:rPr>
                        <a:t>body; enhances brain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8 to 18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fish, poultry, enriched and fortified breads and cereals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Vomiting, nausea, diarrhea, constipation, organ damage including the kidney and liver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45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Fatigue, iron-deficiency anemia, growth retardation in infants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3211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Copper</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component of several enzymes;</a:t>
                      </a:r>
                    </a:p>
                    <a:p>
                      <a:r>
                        <a:rPr lang="en-US" sz="1200" b="0" i="0" u="none" strike="noStrike" cap="none" baseline="0" dirty="0">
                          <a:solidFill>
                            <a:schemeClr val="tx1"/>
                          </a:solidFill>
                          <a:latin typeface="+mn-lt"/>
                          <a:ea typeface="+mn-ea"/>
                          <a:cs typeface="+mn-cs"/>
                          <a:sym typeface="Arial"/>
                        </a:rPr>
                        <a:t>involved in iron</a:t>
                      </a:r>
                    </a:p>
                    <a:p>
                      <a:r>
                        <a:rPr lang="en-US" sz="1200" b="0" i="0" u="none" strike="noStrike" cap="none" baseline="0" dirty="0">
                          <a:solidFill>
                            <a:schemeClr val="tx1"/>
                          </a:solidFill>
                          <a:latin typeface="+mn-lt"/>
                          <a:ea typeface="+mn-ea"/>
                          <a:cs typeface="+mn-cs"/>
                          <a:sym typeface="Arial"/>
                        </a:rPr>
                        <a:t>transport; needed for healthy connective tissue enzymes; role in blood clotting and a healthy immune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900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Organ meats, nuts, seeds, cocoa, whole grains, legumes, and shellfish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Vomiting, abdominal pain, nausea, diarrhea, liver damage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10,000 </a:t>
                      </a:r>
                      <a:r>
                        <a:rPr lang="el-GR" sz="1200" b="0" i="0" u="none" strike="noStrike" cap="none" baseline="0" dirty="0">
                          <a:solidFill>
                            <a:schemeClr val="tx1"/>
                          </a:solidFill>
                          <a:latin typeface="+mn-lt"/>
                          <a:ea typeface="+mn-ea"/>
                          <a:cs typeface="+mn-cs"/>
                          <a:sym typeface="Arial"/>
                        </a:rPr>
                        <a:t>μ</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Impaired growth and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576182"/>
                  </a:ext>
                </a:extLst>
              </a:tr>
            </a:tbl>
          </a:graphicData>
        </a:graphic>
      </p:graphicFrame>
    </p:spTree>
    <p:extLst>
      <p:ext uri="{BB962C8B-B14F-4D97-AF65-F5344CB8AC3E}">
        <p14:creationId xmlns:p14="http://schemas.microsoft.com/office/powerpoint/2010/main" val="1565276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C408-A3C1-4B31-9900-73375D11B35F}"/>
              </a:ext>
            </a:extLst>
          </p:cNvPr>
          <p:cNvSpPr>
            <a:spLocks noGrp="1"/>
          </p:cNvSpPr>
          <p:nvPr>
            <p:ph type="title"/>
          </p:nvPr>
        </p:nvSpPr>
        <p:spPr/>
        <p:txBody>
          <a:bodyPr/>
          <a:lstStyle/>
          <a:p>
            <a:r>
              <a:rPr lang="en-US" sz="3400" dirty="0"/>
              <a:t>Table 8.2 Minerals at a Glance: Trace Minerals </a:t>
            </a:r>
            <a:r>
              <a:rPr lang="en-US" sz="2000" b="0" dirty="0"/>
              <a:t>(2 of 3</a:t>
            </a:r>
            <a:r>
              <a:rPr lang="en-US" sz="2000" b="0" dirty="0" smtClean="0"/>
              <a:t>) </a:t>
            </a:r>
            <a:endParaRPr lang="en-US" sz="2000" b="0" dirty="0"/>
          </a:p>
        </p:txBody>
      </p:sp>
      <p:graphicFrame>
        <p:nvGraphicFramePr>
          <p:cNvPr id="4" name="Table 3">
            <a:extLst>
              <a:ext uri="{FF2B5EF4-FFF2-40B4-BE49-F238E27FC236}">
                <a16:creationId xmlns:a16="http://schemas.microsoft.com/office/drawing/2014/main" id="{ED1A83EB-960A-4E84-944C-F9C39C747EF7}"/>
              </a:ext>
            </a:extLst>
          </p:cNvPr>
          <p:cNvGraphicFramePr>
            <a:graphicFrameLocks noGrp="1"/>
          </p:cNvGraphicFramePr>
          <p:nvPr>
            <p:extLst>
              <p:ext uri="{D42A27DB-BD31-4B8C-83A1-F6EECF244321}">
                <p14:modId xmlns:p14="http://schemas.microsoft.com/office/powerpoint/2010/main" val="2990071039"/>
              </p:ext>
            </p:extLst>
          </p:nvPr>
        </p:nvGraphicFramePr>
        <p:xfrm>
          <a:off x="457200" y="1440542"/>
          <a:ext cx="8229600" cy="4389120"/>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1921102409"/>
                    </a:ext>
                  </a:extLst>
                </a:gridCol>
                <a:gridCol w="1371600">
                  <a:extLst>
                    <a:ext uri="{9D8B030D-6E8A-4147-A177-3AD203B41FA5}">
                      <a16:colId xmlns:a16="http://schemas.microsoft.com/office/drawing/2014/main" val="4006986450"/>
                    </a:ext>
                  </a:extLst>
                </a:gridCol>
                <a:gridCol w="1371600">
                  <a:extLst>
                    <a:ext uri="{9D8B030D-6E8A-4147-A177-3AD203B41FA5}">
                      <a16:colId xmlns:a16="http://schemas.microsoft.com/office/drawing/2014/main" val="3875080951"/>
                    </a:ext>
                  </a:extLst>
                </a:gridCol>
                <a:gridCol w="1371600">
                  <a:extLst>
                    <a:ext uri="{9D8B030D-6E8A-4147-A177-3AD203B41FA5}">
                      <a16:colId xmlns:a16="http://schemas.microsoft.com/office/drawing/2014/main" val="1821959244"/>
                    </a:ext>
                  </a:extLst>
                </a:gridCol>
                <a:gridCol w="1371600">
                  <a:extLst>
                    <a:ext uri="{9D8B030D-6E8A-4147-A177-3AD203B41FA5}">
                      <a16:colId xmlns:a16="http://schemas.microsoft.com/office/drawing/2014/main" val="1603193049"/>
                    </a:ext>
                  </a:extLst>
                </a:gridCol>
                <a:gridCol w="1371600">
                  <a:extLst>
                    <a:ext uri="{9D8B030D-6E8A-4147-A177-3AD203B41FA5}">
                      <a16:colId xmlns:a16="http://schemas.microsoft.com/office/drawing/2014/main" val="8310279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Trace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DRI,</a:t>
                      </a:r>
                    </a:p>
                    <a:p>
                      <a:r>
                        <a:rPr lang="en-US" sz="1200" b="1" i="0" u="none" strike="noStrike" cap="none" baseline="0" dirty="0">
                          <a:solidFill>
                            <a:schemeClr val="tx1"/>
                          </a:solidFill>
                          <a:latin typeface="+mn-lt"/>
                          <a:ea typeface="+mn-ea"/>
                          <a:cs typeface="+mn-cs"/>
                          <a:sym typeface="Arial"/>
                        </a:rPr>
                        <a:t>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a:t>
                      </a:r>
                    </a:p>
                    <a:p>
                      <a:r>
                        <a:rPr lang="en-US" sz="1200" b="1" i="0" u="none" strike="noStrike" cap="none" baseline="0" dirty="0">
                          <a:solidFill>
                            <a:schemeClr val="tx1"/>
                          </a:solidFill>
                          <a:latin typeface="+mn-lt"/>
                          <a:ea typeface="+mn-ea"/>
                          <a:cs typeface="+mn-cs"/>
                          <a:sym typeface="Arial"/>
                        </a:rPr>
                        <a:t>Symptoms/</a:t>
                      </a:r>
                    </a:p>
                    <a:p>
                      <a:r>
                        <a:rPr lang="en-US" sz="1200" b="1" i="0" u="none" strike="noStrike" cap="none" baseline="0" dirty="0">
                          <a:solidFill>
                            <a:schemeClr val="tx1"/>
                          </a:solidFill>
                          <a:latin typeface="+mn-lt"/>
                          <a:ea typeface="+mn-ea"/>
                          <a:cs typeface="+mn-cs"/>
                          <a:sym typeface="Arial"/>
                        </a:rPr>
                        <a:t>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158947"/>
                  </a:ext>
                </a:extLst>
              </a:tr>
              <a:tr h="370840">
                <a:tc>
                  <a:txBody>
                    <a:bodyPr/>
                    <a:lstStyle/>
                    <a:p>
                      <a:r>
                        <a:rPr lang="en-US" sz="1200" b="1" i="0" u="none" strike="noStrike" cap="none" baseline="0" dirty="0">
                          <a:solidFill>
                            <a:schemeClr val="tx1"/>
                          </a:solidFill>
                          <a:latin typeface="+mn-lt"/>
                          <a:ea typeface="+mn-ea"/>
                          <a:cs typeface="+mn-cs"/>
                          <a:sym typeface="Arial"/>
                        </a:rPr>
                        <a:t>Zinc</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Cofactor for several enzymes; D</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N</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 and R</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N</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A synthesis;</a:t>
                      </a:r>
                    </a:p>
                    <a:p>
                      <a:r>
                        <a:rPr lang="en-US" sz="1200" b="0" i="0" u="none" strike="noStrike" cap="none" baseline="0" dirty="0">
                          <a:solidFill>
                            <a:schemeClr val="tx1"/>
                          </a:solidFill>
                          <a:latin typeface="+mn-lt"/>
                          <a:ea typeface="+mn-ea"/>
                          <a:cs typeface="+mn-cs"/>
                          <a:sym typeface="Arial"/>
                        </a:rPr>
                        <a:t>needed for a healthy immune system, wound healing, and</a:t>
                      </a:r>
                    </a:p>
                    <a:p>
                      <a:r>
                        <a:rPr lang="en-US" sz="1200" b="0" i="0" u="none" strike="noStrike" cap="none" baseline="0" dirty="0">
                          <a:solidFill>
                            <a:schemeClr val="tx1"/>
                          </a:solidFill>
                          <a:latin typeface="+mn-lt"/>
                          <a:ea typeface="+mn-ea"/>
                          <a:cs typeface="+mn-cs"/>
                          <a:sym typeface="Arial"/>
                        </a:rPr>
                        <a:t>taste acuity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8 to 11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poultry, seafood, whole grains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Nausea, vomiting, cramps, diarrhea, impaired immune function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Skin rash and hair loss, diarrhea, loss of taste and smell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3211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Selenium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component</a:t>
                      </a:r>
                    </a:p>
                    <a:p>
                      <a:r>
                        <a:rPr lang="en-US" sz="1200" b="0" i="0" u="none" strike="noStrike" cap="none" baseline="0" dirty="0">
                          <a:solidFill>
                            <a:schemeClr val="tx1"/>
                          </a:solidFill>
                          <a:latin typeface="+mn-lt"/>
                          <a:ea typeface="+mn-ea"/>
                          <a:cs typeface="+mn-cs"/>
                          <a:sym typeface="Arial"/>
                        </a:rPr>
                        <a:t>of enzymes;</a:t>
                      </a:r>
                    </a:p>
                    <a:p>
                      <a:r>
                        <a:rPr lang="en-US" sz="1200" b="0" i="0" u="none" strike="noStrike" cap="none" baseline="0" dirty="0">
                          <a:solidFill>
                            <a:schemeClr val="tx1"/>
                          </a:solidFill>
                          <a:latin typeface="+mn-lt"/>
                          <a:ea typeface="+mn-ea"/>
                          <a:cs typeface="+mn-cs"/>
                          <a:sym typeface="Arial"/>
                        </a:rPr>
                        <a:t>antioxidant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55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Meat, seafood, fish, eggs, whole grains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Selenosis, brittle hair and nails, skin rash, garlic breath odor, fatigue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400 </a:t>
                      </a:r>
                      <a:r>
                        <a:rPr lang="el-GR" sz="1200" b="0" i="0" u="none" strike="noStrike" cap="none" baseline="0" dirty="0">
                          <a:solidFill>
                            <a:schemeClr val="tx1"/>
                          </a:solidFill>
                          <a:latin typeface="+mn-lt"/>
                          <a:ea typeface="+mn-ea"/>
                          <a:cs typeface="+mn-cs"/>
                          <a:sym typeface="Arial"/>
                        </a:rPr>
                        <a:t>μ</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Keshan disease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5761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Fluoride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Makes teeth</a:t>
                      </a:r>
                    </a:p>
                    <a:p>
                      <a:r>
                        <a:rPr lang="en-US" sz="1200" b="0" i="0" u="none" strike="noStrike" cap="none" baseline="0" dirty="0">
                          <a:solidFill>
                            <a:schemeClr val="tx1"/>
                          </a:solidFill>
                          <a:latin typeface="+mn-lt"/>
                          <a:ea typeface="+mn-ea"/>
                          <a:cs typeface="+mn-cs"/>
                          <a:sym typeface="Arial"/>
                        </a:rPr>
                        <a:t>stronger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3 to 4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Fluoridated water, tea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Fluorosis in teeth and skeletal</a:t>
                      </a:r>
                    </a:p>
                    <a:p>
                      <a:r>
                        <a:rPr lang="en-US" sz="1200" b="0" i="0" u="none" strike="noStrike" cap="none" baseline="0" dirty="0">
                          <a:solidFill>
                            <a:schemeClr val="tx1"/>
                          </a:solidFill>
                          <a:latin typeface="+mn-lt"/>
                          <a:ea typeface="+mn-ea"/>
                          <a:cs typeface="+mn-cs"/>
                          <a:sym typeface="Arial"/>
                        </a:rPr>
                        <a:t>fluorosis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Increased</a:t>
                      </a:r>
                    </a:p>
                    <a:p>
                      <a:r>
                        <a:rPr lang="en-US" sz="1200" b="0" i="0" u="none" strike="noStrike" cap="none" baseline="0" dirty="0">
                          <a:solidFill>
                            <a:schemeClr val="tx1"/>
                          </a:solidFill>
                          <a:latin typeface="+mn-lt"/>
                          <a:ea typeface="+mn-ea"/>
                          <a:cs typeface="+mn-cs"/>
                          <a:sym typeface="Arial"/>
                        </a:rPr>
                        <a:t>susceptibility to dental caries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254422"/>
                  </a:ext>
                </a:extLst>
              </a:tr>
            </a:tbl>
          </a:graphicData>
        </a:graphic>
      </p:graphicFrame>
    </p:spTree>
    <p:extLst>
      <p:ext uri="{BB962C8B-B14F-4D97-AF65-F5344CB8AC3E}">
        <p14:creationId xmlns:p14="http://schemas.microsoft.com/office/powerpoint/2010/main" val="5831240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C408-A3C1-4B31-9900-73375D11B35F}"/>
              </a:ext>
            </a:extLst>
          </p:cNvPr>
          <p:cNvSpPr>
            <a:spLocks noGrp="1"/>
          </p:cNvSpPr>
          <p:nvPr>
            <p:ph type="title"/>
          </p:nvPr>
        </p:nvSpPr>
        <p:spPr/>
        <p:txBody>
          <a:bodyPr/>
          <a:lstStyle/>
          <a:p>
            <a:r>
              <a:rPr lang="en-US" sz="3400" dirty="0"/>
              <a:t>Table 8.2 Minerals at a Glance: Trace Minerals </a:t>
            </a:r>
            <a:r>
              <a:rPr lang="en-US" sz="2000" b="0" dirty="0"/>
              <a:t>(3 of 3</a:t>
            </a:r>
            <a:r>
              <a:rPr lang="en-US" sz="2000" b="0" dirty="0" smtClean="0"/>
              <a:t>) </a:t>
            </a:r>
            <a:endParaRPr lang="en-US" sz="2000" b="0" dirty="0"/>
          </a:p>
        </p:txBody>
      </p:sp>
      <p:graphicFrame>
        <p:nvGraphicFramePr>
          <p:cNvPr id="4" name="Table 3">
            <a:extLst>
              <a:ext uri="{FF2B5EF4-FFF2-40B4-BE49-F238E27FC236}">
                <a16:creationId xmlns:a16="http://schemas.microsoft.com/office/drawing/2014/main" id="{ED1A83EB-960A-4E84-944C-F9C39C747EF7}"/>
              </a:ext>
            </a:extLst>
          </p:cNvPr>
          <p:cNvGraphicFramePr>
            <a:graphicFrameLocks noGrp="1"/>
          </p:cNvGraphicFramePr>
          <p:nvPr>
            <p:extLst>
              <p:ext uri="{D42A27DB-BD31-4B8C-83A1-F6EECF244321}">
                <p14:modId xmlns:p14="http://schemas.microsoft.com/office/powerpoint/2010/main" val="1659020444"/>
              </p:ext>
            </p:extLst>
          </p:nvPr>
        </p:nvGraphicFramePr>
        <p:xfrm>
          <a:off x="457200" y="1440542"/>
          <a:ext cx="8229600" cy="4311033"/>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1921102409"/>
                    </a:ext>
                  </a:extLst>
                </a:gridCol>
                <a:gridCol w="1371600">
                  <a:extLst>
                    <a:ext uri="{9D8B030D-6E8A-4147-A177-3AD203B41FA5}">
                      <a16:colId xmlns:a16="http://schemas.microsoft.com/office/drawing/2014/main" val="4006986450"/>
                    </a:ext>
                  </a:extLst>
                </a:gridCol>
                <a:gridCol w="1371600">
                  <a:extLst>
                    <a:ext uri="{9D8B030D-6E8A-4147-A177-3AD203B41FA5}">
                      <a16:colId xmlns:a16="http://schemas.microsoft.com/office/drawing/2014/main" val="3875080951"/>
                    </a:ext>
                  </a:extLst>
                </a:gridCol>
                <a:gridCol w="1371600">
                  <a:extLst>
                    <a:ext uri="{9D8B030D-6E8A-4147-A177-3AD203B41FA5}">
                      <a16:colId xmlns:a16="http://schemas.microsoft.com/office/drawing/2014/main" val="1821959244"/>
                    </a:ext>
                  </a:extLst>
                </a:gridCol>
                <a:gridCol w="1371600">
                  <a:extLst>
                    <a:ext uri="{9D8B030D-6E8A-4147-A177-3AD203B41FA5}">
                      <a16:colId xmlns:a16="http://schemas.microsoft.com/office/drawing/2014/main" val="1603193049"/>
                    </a:ext>
                  </a:extLst>
                </a:gridCol>
                <a:gridCol w="1371600">
                  <a:extLst>
                    <a:ext uri="{9D8B030D-6E8A-4147-A177-3AD203B41FA5}">
                      <a16:colId xmlns:a16="http://schemas.microsoft.com/office/drawing/2014/main" val="831027986"/>
                    </a:ext>
                  </a:extLst>
                </a:gridCol>
              </a:tblGrid>
              <a:tr h="773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Trace Minerals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Major Functions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Adult DRI,</a:t>
                      </a:r>
                    </a:p>
                    <a:p>
                      <a:r>
                        <a:rPr lang="en-US" sz="1200" b="1" i="0" u="none" strike="noStrike" cap="none" baseline="0" dirty="0">
                          <a:solidFill>
                            <a:schemeClr val="tx1"/>
                          </a:solidFill>
                          <a:latin typeface="+mn-lt"/>
                          <a:ea typeface="+mn-ea"/>
                          <a:cs typeface="+mn-cs"/>
                          <a:sym typeface="Arial"/>
                        </a:rPr>
                        <a:t>19 to 50 years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Excessive/ Toxicity Symptoms/U</a:t>
                      </a:r>
                      <a:r>
                        <a:rPr lang="en-US" sz="100" b="1" i="0" u="none" strike="noStrike" cap="none" baseline="0" dirty="0">
                          <a:solidFill>
                            <a:schemeClr val="tx1"/>
                          </a:solidFill>
                          <a:latin typeface="+mn-lt"/>
                          <a:ea typeface="+mn-ea"/>
                          <a:cs typeface="+mn-cs"/>
                          <a:sym typeface="Arial"/>
                        </a:rPr>
                        <a:t> </a:t>
                      </a:r>
                      <a:r>
                        <a:rPr lang="en-US" sz="1200" b="1" i="0" u="none" strike="noStrike" cap="none" baseline="0" dirty="0">
                          <a:solidFill>
                            <a:schemeClr val="tx1"/>
                          </a:solidFill>
                          <a:latin typeface="+mn-lt"/>
                          <a:ea typeface="+mn-ea"/>
                          <a:cs typeface="+mn-cs"/>
                          <a:sym typeface="Arial"/>
                        </a:rPr>
                        <a:t>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Deficiency</a:t>
                      </a:r>
                    </a:p>
                    <a:p>
                      <a:r>
                        <a:rPr lang="en-US" sz="1200" b="1" i="0" u="none" strike="noStrike" cap="none" baseline="0" dirty="0">
                          <a:solidFill>
                            <a:schemeClr val="tx1"/>
                          </a:solidFill>
                          <a:latin typeface="+mn-lt"/>
                          <a:ea typeface="+mn-ea"/>
                          <a:cs typeface="+mn-cs"/>
                          <a:sym typeface="Arial"/>
                        </a:rPr>
                        <a:t>Symptoms/</a:t>
                      </a:r>
                    </a:p>
                    <a:p>
                      <a:r>
                        <a:rPr lang="en-US" sz="1200" b="1" i="0" u="none" strike="noStrike" cap="none" baseline="0" dirty="0">
                          <a:solidFill>
                            <a:schemeClr val="tx1"/>
                          </a:solidFill>
                          <a:latin typeface="+mn-lt"/>
                          <a:ea typeface="+mn-ea"/>
                          <a:cs typeface="+mn-cs"/>
                          <a:sym typeface="Arial"/>
                        </a:rPr>
                        <a:t>Conditions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158947"/>
                  </a:ext>
                </a:extLst>
              </a:tr>
              <a:tr h="773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Chromium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Improves insulin response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20 to 35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Pork, egg yolks, whole grains, nuts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Unconfirmed</a:t>
                      </a:r>
                    </a:p>
                    <a:p>
                      <a:r>
                        <a:rPr lang="en-US" sz="1200" b="0" i="0" u="none" strike="noStrike" cap="none" baseline="0" dirty="0">
                          <a:solidFill>
                            <a:schemeClr val="tx1"/>
                          </a:solidFill>
                          <a:latin typeface="+mn-lt"/>
                          <a:ea typeface="+mn-ea"/>
                          <a:cs typeface="+mn-cs"/>
                          <a:sym typeface="Arial"/>
                        </a:rPr>
                        <a:t>toxicity effects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Potential increase of</a:t>
                      </a:r>
                    </a:p>
                    <a:p>
                      <a:r>
                        <a:rPr lang="en-US" sz="1200" b="0" i="0" u="none" strike="noStrike" cap="none" baseline="0" dirty="0">
                          <a:solidFill>
                            <a:schemeClr val="tx1"/>
                          </a:solidFill>
                          <a:latin typeface="+mn-lt"/>
                          <a:ea typeface="+mn-ea"/>
                          <a:cs typeface="+mn-cs"/>
                          <a:sym typeface="Arial"/>
                        </a:rPr>
                        <a:t>insulin resistance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9321157"/>
                  </a:ext>
                </a:extLst>
              </a:tr>
              <a:tr h="994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Iodine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Component of a thyroid</a:t>
                      </a:r>
                    </a:p>
                    <a:p>
                      <a:r>
                        <a:rPr lang="en-US" sz="1200" b="0" i="0" u="none" strike="noStrike" cap="none" baseline="0" dirty="0">
                          <a:solidFill>
                            <a:schemeClr val="tx1"/>
                          </a:solidFill>
                          <a:latin typeface="+mn-lt"/>
                          <a:ea typeface="+mn-ea"/>
                          <a:cs typeface="+mn-cs"/>
                          <a:sym typeface="Arial"/>
                        </a:rPr>
                        <a:t>hormone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150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Iodized salt,</a:t>
                      </a:r>
                    </a:p>
                    <a:p>
                      <a:r>
                        <a:rPr lang="en-US" sz="1200" b="0" i="0" u="none" strike="noStrike" cap="none" baseline="0" dirty="0">
                          <a:solidFill>
                            <a:schemeClr val="tx1"/>
                          </a:solidFill>
                          <a:latin typeface="+mn-lt"/>
                          <a:ea typeface="+mn-ea"/>
                          <a:cs typeface="+mn-cs"/>
                          <a:sym typeface="Arial"/>
                        </a:rPr>
                        <a:t>seafood, dairy</a:t>
                      </a:r>
                    </a:p>
                    <a:p>
                      <a:r>
                        <a:rPr lang="en-US" sz="1200" b="0" i="0" u="none" strike="noStrike" cap="none" baseline="0" dirty="0">
                          <a:solidFill>
                            <a:schemeClr val="tx1"/>
                          </a:solidFill>
                          <a:latin typeface="+mn-lt"/>
                          <a:ea typeface="+mn-ea"/>
                          <a:cs typeface="+mn-cs"/>
                          <a:sym typeface="Arial"/>
                        </a:rPr>
                        <a:t>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Impaired functioning of</a:t>
                      </a:r>
                    </a:p>
                    <a:p>
                      <a:r>
                        <a:rPr lang="en-US" sz="1200" b="0" i="0" u="none" strike="noStrike" cap="none" baseline="0" dirty="0">
                          <a:solidFill>
                            <a:schemeClr val="tx1"/>
                          </a:solidFill>
                          <a:latin typeface="+mn-lt"/>
                          <a:ea typeface="+mn-ea"/>
                          <a:cs typeface="+mn-cs"/>
                          <a:sym typeface="Arial"/>
                        </a:rPr>
                        <a:t>thyroid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1,100 </a:t>
                      </a:r>
                      <a:r>
                        <a:rPr lang="el-GR" sz="1200" b="0" i="0" u="none" strike="noStrike" cap="none" baseline="0" dirty="0">
                          <a:solidFill>
                            <a:schemeClr val="tx1"/>
                          </a:solidFill>
                          <a:latin typeface="+mn-lt"/>
                          <a:ea typeface="+mn-ea"/>
                          <a:cs typeface="+mn-cs"/>
                          <a:sym typeface="Arial"/>
                        </a:rPr>
                        <a:t>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Goiter, congenital hypothyroidism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5576182"/>
                  </a:ext>
                </a:extLst>
              </a:tr>
              <a:tr h="994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Manganese</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Cofactor involved in</a:t>
                      </a:r>
                    </a:p>
                    <a:p>
                      <a:r>
                        <a:rPr lang="en-US" sz="1200" b="0" i="0" u="none" strike="noStrike" cap="none" baseline="0" dirty="0">
                          <a:solidFill>
                            <a:schemeClr val="tx1"/>
                          </a:solidFill>
                          <a:latin typeface="+mn-lt"/>
                          <a:ea typeface="+mn-ea"/>
                          <a:cs typeface="+mn-cs"/>
                          <a:sym typeface="Arial"/>
                        </a:rPr>
                        <a:t>metabolism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1.8 to 2.3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Beans, oats, nuts, tea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Abnormal central nervous system effects</a:t>
                      </a:r>
                    </a:p>
                    <a:p>
                      <a:r>
                        <a:rPr lang="en-US" sz="1200" b="0" i="0" u="none" strike="noStrike" cap="none" baseline="0" dirty="0">
                          <a:solidFill>
                            <a:schemeClr val="tx1"/>
                          </a:solidFill>
                          <a:latin typeface="+mn-lt"/>
                          <a:ea typeface="+mn-ea"/>
                          <a:cs typeface="+mn-cs"/>
                          <a:sym typeface="Arial"/>
                        </a:rPr>
                        <a:t>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11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Deficiency rare; rash and scaly skin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254422"/>
                  </a:ext>
                </a:extLst>
              </a:tr>
              <a:tr h="7737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Molybdenum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Cofactor for a variety of enzymes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cap="none" baseline="0" dirty="0">
                          <a:solidFill>
                            <a:schemeClr val="tx1"/>
                          </a:solidFill>
                          <a:latin typeface="+mn-lt"/>
                          <a:ea typeface="+mn-ea"/>
                          <a:cs typeface="+mn-cs"/>
                          <a:sym typeface="Arial"/>
                        </a:rPr>
                        <a:t>45 μ</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g/day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Legumes, nuts, leafy vegetables, dairy, cereals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Unknown in</a:t>
                      </a:r>
                    </a:p>
                    <a:p>
                      <a:r>
                        <a:rPr lang="en-US" sz="1200" b="0" i="0" u="none" strike="noStrike" cap="none" baseline="0" dirty="0">
                          <a:solidFill>
                            <a:schemeClr val="tx1"/>
                          </a:solidFill>
                          <a:latin typeface="+mn-lt"/>
                          <a:ea typeface="+mn-ea"/>
                          <a:cs typeface="+mn-cs"/>
                          <a:sym typeface="Arial"/>
                        </a:rPr>
                        <a:t>humans U</a:t>
                      </a:r>
                      <a:r>
                        <a:rPr lang="en-US" sz="100" b="0" i="0" u="none" strike="noStrike" cap="none" baseline="0" dirty="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L: 2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/day</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a:solidFill>
                            <a:schemeClr val="tx1"/>
                          </a:solidFill>
                          <a:latin typeface="+mn-lt"/>
                          <a:ea typeface="+mn-ea"/>
                          <a:cs typeface="+mn-cs"/>
                          <a:sym typeface="Arial"/>
                        </a:rPr>
                        <a:t>Unknown in humans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8939607"/>
                  </a:ext>
                </a:extLst>
              </a:tr>
            </a:tbl>
          </a:graphicData>
        </a:graphic>
      </p:graphicFrame>
    </p:spTree>
    <p:extLst>
      <p:ext uri="{BB962C8B-B14F-4D97-AF65-F5344CB8AC3E}">
        <p14:creationId xmlns:p14="http://schemas.microsoft.com/office/powerpoint/2010/main" val="8254327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1268F-41B3-4525-9DAC-81BB97CFB4FA}"/>
              </a:ext>
            </a:extLst>
          </p:cNvPr>
          <p:cNvSpPr>
            <a:spLocks noGrp="1"/>
          </p:cNvSpPr>
          <p:nvPr>
            <p:ph type="title"/>
          </p:nvPr>
        </p:nvSpPr>
        <p:spPr/>
        <p:txBody>
          <a:bodyPr/>
          <a:lstStyle/>
          <a:p>
            <a:r>
              <a:rPr lang="en-US" dirty="0"/>
              <a:t>Table 8.3 Additional Minerals </a:t>
            </a:r>
            <a:r>
              <a:rPr lang="en-US" sz="2000" b="0" dirty="0"/>
              <a:t>(1 of 2)</a:t>
            </a:r>
          </a:p>
        </p:txBody>
      </p:sp>
      <p:graphicFrame>
        <p:nvGraphicFramePr>
          <p:cNvPr id="4" name="Table 3">
            <a:extLst>
              <a:ext uri="{FF2B5EF4-FFF2-40B4-BE49-F238E27FC236}">
                <a16:creationId xmlns:a16="http://schemas.microsoft.com/office/drawing/2014/main" id="{F455E62C-7B02-4281-9D0F-89007922A3ED}"/>
              </a:ext>
            </a:extLst>
          </p:cNvPr>
          <p:cNvGraphicFramePr>
            <a:graphicFrameLocks noGrp="1"/>
          </p:cNvGraphicFramePr>
          <p:nvPr>
            <p:extLst>
              <p:ext uri="{D42A27DB-BD31-4B8C-83A1-F6EECF244321}">
                <p14:modId xmlns:p14="http://schemas.microsoft.com/office/powerpoint/2010/main" val="98717900"/>
              </p:ext>
            </p:extLst>
          </p:nvPr>
        </p:nvGraphicFramePr>
        <p:xfrm>
          <a:off x="457200" y="1542144"/>
          <a:ext cx="8229600" cy="4273440"/>
        </p:xfrm>
        <a:graphic>
          <a:graphicData uri="http://schemas.openxmlformats.org/drawingml/2006/table">
            <a:tbl>
              <a:tblPr firstRow="1" bandRow="1">
                <a:tableStyleId>{2D5ABB26-0587-4C30-8999-92F81FD0307C}</a:tableStyleId>
              </a:tblPr>
              <a:tblGrid>
                <a:gridCol w="1182914">
                  <a:extLst>
                    <a:ext uri="{9D8B030D-6E8A-4147-A177-3AD203B41FA5}">
                      <a16:colId xmlns:a16="http://schemas.microsoft.com/office/drawing/2014/main" val="1726851053"/>
                    </a:ext>
                  </a:extLst>
                </a:gridCol>
                <a:gridCol w="2931886">
                  <a:extLst>
                    <a:ext uri="{9D8B030D-6E8A-4147-A177-3AD203B41FA5}">
                      <a16:colId xmlns:a16="http://schemas.microsoft.com/office/drawing/2014/main" val="1333797795"/>
                    </a:ext>
                  </a:extLst>
                </a:gridCol>
                <a:gridCol w="1683657">
                  <a:extLst>
                    <a:ext uri="{9D8B030D-6E8A-4147-A177-3AD203B41FA5}">
                      <a16:colId xmlns:a16="http://schemas.microsoft.com/office/drawing/2014/main" val="1126608468"/>
                    </a:ext>
                  </a:extLst>
                </a:gridCol>
                <a:gridCol w="2431143">
                  <a:extLst>
                    <a:ext uri="{9D8B030D-6E8A-4147-A177-3AD203B41FA5}">
                      <a16:colId xmlns:a16="http://schemas.microsoft.com/office/drawing/2014/main" val="2296356852"/>
                    </a:ext>
                  </a:extLst>
                </a:gridCol>
              </a:tblGrid>
              <a:tr h="5478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Mineral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Potential Role and</a:t>
                      </a:r>
                    </a:p>
                    <a:p>
                      <a:r>
                        <a:rPr lang="en-US" sz="1200" b="1" i="0" u="none" strike="noStrike" cap="none" baseline="0" dirty="0">
                          <a:solidFill>
                            <a:schemeClr val="tx1"/>
                          </a:solidFill>
                          <a:latin typeface="+mn-lt"/>
                          <a:ea typeface="+mn-ea"/>
                          <a:cs typeface="+mn-cs"/>
                          <a:sym typeface="Arial"/>
                        </a:rPr>
                        <a:t>Deficiency Symptoms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Potential Toxicity</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2516732"/>
                  </a:ext>
                </a:extLst>
              </a:tr>
              <a:tr h="12053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Arsenic</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May be needed in the metabolism of a specific amino acid in rats. A deficiency may impair growth and reproduction in animals.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Dairy products, meat, poultry, fish, grains, and cereal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No known adverse effect in humans from the organic form of arsenic found in foods. The inorganic form is poisonous to humans.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9377276"/>
                  </a:ext>
                </a:extLst>
              </a:tr>
              <a:tr h="2520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Boron</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A deficiency may be associated with reproductive abnormalities in certain fish and frogs, which suggests a possible role in normal development in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Grape juice, legumes, potatoes, pecans, peanut butter, apples, and milk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No known adverse effect from boron in food. Some research suggests that high amounts of boron may cause reproductive and developmental problems in animals. Because of this, the upper limit for human adults has been set at 20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dirty="0" smtClean="0"/>
                        <a:t> </a:t>
                      </a:r>
                      <a:r>
                        <a:rPr lang="en-US" sz="1200" b="0" i="0" u="none" strike="noStrike" cap="none" baseline="0" dirty="0" smtClean="0">
                          <a:solidFill>
                            <a:schemeClr val="tx1"/>
                          </a:solidFill>
                          <a:latin typeface="+mn-lt"/>
                          <a:ea typeface="+mn-ea"/>
                          <a:cs typeface="+mn-cs"/>
                          <a:sym typeface="Arial"/>
                        </a:rPr>
                        <a:t>daily</a:t>
                      </a:r>
                      <a:r>
                        <a:rPr lang="en-US" sz="1200" b="0" i="0" u="none" strike="noStrike" cap="none" baseline="0" dirty="0">
                          <a:solidFill>
                            <a:schemeClr val="tx1"/>
                          </a:solidFill>
                          <a:latin typeface="+mn-lt"/>
                          <a:ea typeface="+mn-ea"/>
                          <a:cs typeface="+mn-cs"/>
                          <a:sym typeface="Arial"/>
                        </a:rPr>
                        <a:t>, which is more than 10 times the amount American adults consume daily, on average.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283854"/>
                  </a:ext>
                </a:extLst>
              </a:tr>
            </a:tbl>
          </a:graphicData>
        </a:graphic>
      </p:graphicFrame>
    </p:spTree>
    <p:extLst>
      <p:ext uri="{BB962C8B-B14F-4D97-AF65-F5344CB8AC3E}">
        <p14:creationId xmlns:p14="http://schemas.microsoft.com/office/powerpoint/2010/main" val="26885673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1268F-41B3-4525-9DAC-81BB97CFB4FA}"/>
              </a:ext>
            </a:extLst>
          </p:cNvPr>
          <p:cNvSpPr>
            <a:spLocks noGrp="1"/>
          </p:cNvSpPr>
          <p:nvPr>
            <p:ph type="title"/>
          </p:nvPr>
        </p:nvSpPr>
        <p:spPr/>
        <p:txBody>
          <a:bodyPr/>
          <a:lstStyle/>
          <a:p>
            <a:r>
              <a:rPr lang="en-US" dirty="0"/>
              <a:t>Table 8.3 Additional Minerals </a:t>
            </a:r>
            <a:r>
              <a:rPr lang="en-US" sz="2000" b="0" dirty="0"/>
              <a:t>(2 of 2)</a:t>
            </a:r>
            <a:endParaRPr lang="en-US" dirty="0"/>
          </a:p>
        </p:txBody>
      </p:sp>
      <p:graphicFrame>
        <p:nvGraphicFramePr>
          <p:cNvPr id="4" name="Table 3">
            <a:extLst>
              <a:ext uri="{FF2B5EF4-FFF2-40B4-BE49-F238E27FC236}">
                <a16:creationId xmlns:a16="http://schemas.microsoft.com/office/drawing/2014/main" id="{F455E62C-7B02-4281-9D0F-89007922A3ED}"/>
              </a:ext>
            </a:extLst>
          </p:cNvPr>
          <p:cNvGraphicFramePr>
            <a:graphicFrameLocks noGrp="1"/>
          </p:cNvGraphicFramePr>
          <p:nvPr>
            <p:extLst>
              <p:ext uri="{D42A27DB-BD31-4B8C-83A1-F6EECF244321}">
                <p14:modId xmlns:p14="http://schemas.microsoft.com/office/powerpoint/2010/main" val="2202480475"/>
              </p:ext>
            </p:extLst>
          </p:nvPr>
        </p:nvGraphicFramePr>
        <p:xfrm>
          <a:off x="457200" y="1542144"/>
          <a:ext cx="8229600" cy="4754880"/>
        </p:xfrm>
        <a:graphic>
          <a:graphicData uri="http://schemas.openxmlformats.org/drawingml/2006/table">
            <a:tbl>
              <a:tblPr firstRow="1" bandRow="1">
                <a:tableStyleId>{2D5ABB26-0587-4C30-8999-92F81FD0307C}</a:tableStyleId>
              </a:tblPr>
              <a:tblGrid>
                <a:gridCol w="1182914">
                  <a:extLst>
                    <a:ext uri="{9D8B030D-6E8A-4147-A177-3AD203B41FA5}">
                      <a16:colId xmlns:a16="http://schemas.microsoft.com/office/drawing/2014/main" val="1726851053"/>
                    </a:ext>
                  </a:extLst>
                </a:gridCol>
                <a:gridCol w="2931886">
                  <a:extLst>
                    <a:ext uri="{9D8B030D-6E8A-4147-A177-3AD203B41FA5}">
                      <a16:colId xmlns:a16="http://schemas.microsoft.com/office/drawing/2014/main" val="1333797795"/>
                    </a:ext>
                  </a:extLst>
                </a:gridCol>
                <a:gridCol w="1683657">
                  <a:extLst>
                    <a:ext uri="{9D8B030D-6E8A-4147-A177-3AD203B41FA5}">
                      <a16:colId xmlns:a16="http://schemas.microsoft.com/office/drawing/2014/main" val="1126608468"/>
                    </a:ext>
                  </a:extLst>
                </a:gridCol>
                <a:gridCol w="2431143">
                  <a:extLst>
                    <a:ext uri="{9D8B030D-6E8A-4147-A177-3AD203B41FA5}">
                      <a16:colId xmlns:a16="http://schemas.microsoft.com/office/drawing/2014/main" val="229635685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Mineral</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i="0" u="none" strike="noStrike" cap="none" baseline="0" dirty="0">
                          <a:solidFill>
                            <a:schemeClr val="tx1"/>
                          </a:solidFill>
                          <a:latin typeface="+mn-lt"/>
                          <a:ea typeface="+mn-ea"/>
                          <a:cs typeface="+mn-cs"/>
                          <a:sym typeface="Arial"/>
                        </a:rPr>
                        <a:t>Potential Role and</a:t>
                      </a:r>
                    </a:p>
                    <a:p>
                      <a:r>
                        <a:rPr lang="en-US" sz="1200" b="1" i="0" u="none" strike="noStrike" cap="none" baseline="0" dirty="0">
                          <a:solidFill>
                            <a:schemeClr val="tx1"/>
                          </a:solidFill>
                          <a:latin typeface="+mn-lt"/>
                          <a:ea typeface="+mn-ea"/>
                          <a:cs typeface="+mn-cs"/>
                          <a:sym typeface="Arial"/>
                        </a:rPr>
                        <a:t>Deficiency Symptoms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Food Sources</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Potential Toxicity</a:t>
                      </a:r>
                      <a:endParaRPr lang="en-US" sz="1200" b="0" i="0" u="none" strike="noStrike" cap="none" baseline="0" dirty="0">
                        <a:solidFill>
                          <a:schemeClr val="tx1"/>
                        </a:solidFill>
                        <a:latin typeface="+mn-lt"/>
                        <a:ea typeface="+mn-ea"/>
                        <a:cs typeface="+mn-cs"/>
                        <a:sym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25167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Nickel</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May be needed by specific enzymes in the body. It is considered an essential mineral in animals.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Grains and grain products, vegetables, legumes, nuts, and chocolate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No known toxicity of nickel in humans when consuming a normal diet. In rats, high exposure to nickel salts can cause toxicity, with symptoms such as lethargy, irregular breathing, and lower than normal</a:t>
                      </a:r>
                    </a:p>
                    <a:p>
                      <a:r>
                        <a:rPr lang="en-US" sz="1200" b="0" i="0" u="none" strike="noStrike" cap="none" baseline="0" dirty="0">
                          <a:solidFill>
                            <a:schemeClr val="tx1"/>
                          </a:solidFill>
                          <a:latin typeface="+mn-lt"/>
                          <a:ea typeface="+mn-ea"/>
                          <a:cs typeface="+mn-cs"/>
                          <a:sym typeface="Arial"/>
                        </a:rPr>
                        <a:t>weight gain. Because of this, the upper limit for adults is set at 1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dirty="0" smtClean="0"/>
                        <a:t> </a:t>
                      </a:r>
                      <a:r>
                        <a:rPr lang="en-US" sz="1200" b="0" i="0" u="none" strike="noStrike" cap="none" baseline="0" dirty="0" smtClean="0">
                          <a:solidFill>
                            <a:schemeClr val="tx1"/>
                          </a:solidFill>
                          <a:latin typeface="+mn-lt"/>
                          <a:ea typeface="+mn-ea"/>
                          <a:cs typeface="+mn-cs"/>
                          <a:sym typeface="Arial"/>
                        </a:rPr>
                        <a:t>daily </a:t>
                      </a:r>
                      <a:r>
                        <a:rPr lang="en-US" sz="1200" b="0" i="0" u="none" strike="noStrike" cap="none" baseline="0" dirty="0">
                          <a:solidFill>
                            <a:schemeClr val="tx1"/>
                          </a:solidFill>
                          <a:latin typeface="+mn-lt"/>
                          <a:ea typeface="+mn-ea"/>
                          <a:cs typeface="+mn-cs"/>
                          <a:sym typeface="Arial"/>
                        </a:rPr>
                        <a:t>for nickel salts.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93772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Silicon</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May be needed for bone formation in animals.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Grains, grain products, and vegetables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No known risk of silicon toxicity in humans from food sources.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2838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baseline="0" dirty="0">
                          <a:solidFill>
                            <a:schemeClr val="tx1"/>
                          </a:solidFill>
                          <a:latin typeface="+mn-lt"/>
                          <a:ea typeface="+mn-ea"/>
                          <a:cs typeface="+mn-cs"/>
                          <a:sym typeface="Arial"/>
                        </a:rPr>
                        <a:t>Vanadium</a:t>
                      </a:r>
                      <a:endParaRPr lang="en-US" sz="1200" b="0" i="0" u="none" strike="noStrike" cap="none" baseline="0" dirty="0">
                        <a:solidFill>
                          <a:schemeClr val="tx1"/>
                        </a:solidFill>
                        <a:latin typeface="+mn-lt"/>
                        <a:ea typeface="+mn-ea"/>
                        <a:cs typeface="+mn-cs"/>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In animals, vanadium has insulin-like actions and a deficiency increases the risk of abortion.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Mushrooms, shellfish, parsley,</a:t>
                      </a:r>
                    </a:p>
                    <a:p>
                      <a:r>
                        <a:rPr lang="en-US" sz="1200" b="0" i="0" u="none" strike="noStrike" cap="none" baseline="0" dirty="0">
                          <a:solidFill>
                            <a:schemeClr val="tx1"/>
                          </a:solidFill>
                          <a:latin typeface="+mn-lt"/>
                          <a:ea typeface="+mn-ea"/>
                          <a:cs typeface="+mn-cs"/>
                          <a:sym typeface="Arial"/>
                        </a:rPr>
                        <a:t>and black pepper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i="0" u="none" strike="noStrike" cap="none" baseline="0" dirty="0">
                          <a:solidFill>
                            <a:schemeClr val="tx1"/>
                          </a:solidFill>
                          <a:latin typeface="+mn-lt"/>
                          <a:ea typeface="+mn-ea"/>
                          <a:cs typeface="+mn-cs"/>
                          <a:sym typeface="Arial"/>
                        </a:rPr>
                        <a:t>No known risk of toxicity in humans from vanadium in foods. Too much has been shown to cause kidney damage in animals. Vanadium can be purchased as supplements. Because of the known toxicity in animals, the upper limit for adults is set at 1.8 </a:t>
                      </a:r>
                      <a:r>
                        <a:rPr lang="en-US" sz="1200" dirty="0" smtClean="0"/>
                        <a:t>m</a:t>
                      </a:r>
                      <a:r>
                        <a:rPr lang="en-US" sz="100" dirty="0" smtClean="0">
                          <a:solidFill>
                            <a:schemeClr val="bg1"/>
                          </a:solidFill>
                        </a:rPr>
                        <a:t>illi</a:t>
                      </a:r>
                      <a:r>
                        <a:rPr lang="en-US" sz="1200" dirty="0" smtClean="0"/>
                        <a:t>g</a:t>
                      </a:r>
                      <a:r>
                        <a:rPr lang="en-US" sz="100" dirty="0" smtClean="0">
                          <a:solidFill>
                            <a:schemeClr val="bg1"/>
                          </a:solidFill>
                        </a:rPr>
                        <a:t>rams</a:t>
                      </a:r>
                      <a:r>
                        <a:rPr lang="en-US" sz="1200" b="0" i="0" u="none" strike="noStrike" cap="none" baseline="0" dirty="0" smtClean="0">
                          <a:solidFill>
                            <a:schemeClr val="tx1"/>
                          </a:solidFill>
                          <a:latin typeface="+mn-lt"/>
                          <a:ea typeface="+mn-ea"/>
                          <a:cs typeface="+mn-cs"/>
                          <a:sym typeface="Arial"/>
                        </a:rPr>
                        <a:t> </a:t>
                      </a:r>
                      <a:r>
                        <a:rPr lang="en-US" sz="1200" b="0" i="0" u="none" strike="noStrike" cap="none" baseline="0" dirty="0">
                          <a:solidFill>
                            <a:schemeClr val="tx1"/>
                          </a:solidFill>
                          <a:latin typeface="+mn-lt"/>
                          <a:ea typeface="+mn-ea"/>
                          <a:cs typeface="+mn-cs"/>
                          <a:sym typeface="Arial"/>
                        </a:rPr>
                        <a:t>daily.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4112822"/>
                  </a:ext>
                </a:extLst>
              </a:tr>
            </a:tbl>
          </a:graphicData>
        </a:graphic>
      </p:graphicFrame>
    </p:spTree>
    <p:extLst>
      <p:ext uri="{BB962C8B-B14F-4D97-AF65-F5344CB8AC3E}">
        <p14:creationId xmlns:p14="http://schemas.microsoft.com/office/powerpoint/2010/main" val="34434016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lstStyle/>
          <a:p>
            <a:r>
              <a:rPr lang="en-US" dirty="0">
                <a:latin typeface="Arial (Headings)"/>
                <a:cs typeface="Times New Roman" panose="02020603050405020304" pitchFamily="18" charset="0"/>
              </a:rPr>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t>This work is protected by United States copyright laws and is</a:t>
            </a:r>
            <a:r>
              <a:rPr lang="en-US" b="1" baseline="0" dirty="0"/>
              <a:t> </a:t>
            </a:r>
            <a:r>
              <a:rPr lang="en-US" b="1" dirty="0"/>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extLst>
      <p:ext uri="{BB962C8B-B14F-4D97-AF65-F5344CB8AC3E}">
        <p14:creationId xmlns:p14="http://schemas.microsoft.com/office/powerpoint/2010/main" val="10564140"/>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10760</TotalTime>
  <Words>6771</Words>
  <Application>Microsoft Office PowerPoint</Application>
  <PresentationFormat>On-screen Show (4:3)</PresentationFormat>
  <Paragraphs>882</Paragraphs>
  <Slides>107</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107</vt:i4>
      </vt:variant>
    </vt:vector>
  </HeadingPairs>
  <TitlesOfParts>
    <vt:vector size="115" baseType="lpstr">
      <vt:lpstr>Arial</vt:lpstr>
      <vt:lpstr>Arial (body)</vt:lpstr>
      <vt:lpstr>Arial (Headings)</vt:lpstr>
      <vt:lpstr>Noto Sans Symbols</vt:lpstr>
      <vt:lpstr>Times New Roman</vt:lpstr>
      <vt:lpstr>Verdana</vt:lpstr>
      <vt:lpstr>508 Lecture</vt:lpstr>
      <vt:lpstr>1_508 Lecture</vt:lpstr>
      <vt:lpstr>Nutrition &amp; You</vt:lpstr>
      <vt:lpstr>Objectives for Chapter 8 (1 of 2)</vt:lpstr>
      <vt:lpstr>Objectives for Chapter 8 (2 of 2)</vt:lpstr>
      <vt:lpstr>Why Is Water so Important? (1 of 2)</vt:lpstr>
      <vt:lpstr>Figure 8.1 Your Body is Mostly Water</vt:lpstr>
      <vt:lpstr>Figure 8.2 Water as Part of Body Fluids</vt:lpstr>
      <vt:lpstr>Why Is Water so Important? (2 of 2)</vt:lpstr>
      <vt:lpstr>Figure 8.3 Water Helps Regulate Your Body Temperature</vt:lpstr>
      <vt:lpstr>What Is Water Balance and How Do You Maintain It?</vt:lpstr>
      <vt:lpstr>Figure 8.4 The Concept of Water Balance: Intake Equals Output</vt:lpstr>
      <vt:lpstr>Losing Too Much Water Can Cause Dehydration (1 of 2)</vt:lpstr>
      <vt:lpstr>Figure 8.5 A Simple Demonstration of Osmosis</vt:lpstr>
      <vt:lpstr>Losing Too Much Water Can Cause Dehydration (2 of 2)</vt:lpstr>
      <vt:lpstr>Figure 8.6 Urine Color Can Signal Dehydration</vt:lpstr>
      <vt:lpstr>Consuming Too Much Water Can Cause Hyponatremia</vt:lpstr>
      <vt:lpstr>Figure 8.7 Fluid Balance During Exercise</vt:lpstr>
      <vt:lpstr>How Much Water Do You Need and What Are the Best Sources?</vt:lpstr>
      <vt:lpstr>Figure 8.8 Water Content of Foods</vt:lpstr>
      <vt:lpstr>Figure 8.9 The Best Way to Meet Your Daily Water Needs</vt:lpstr>
      <vt:lpstr>Nutrition in the Real World: Tap Water or Bottled Water: Is Bottled Better?</vt:lpstr>
      <vt:lpstr>Misc Table 8.1 A Well of Sources for Bottled Water</vt:lpstr>
      <vt:lpstr>Misc Table 8.2 Bottled versus Tap Water: A Summary</vt:lpstr>
      <vt:lpstr>What Are Minerals and Why Do You Need Them? (1 of 4)</vt:lpstr>
      <vt:lpstr>Figure 8.10 The Amounts of Different Minerals in Your Body</vt:lpstr>
      <vt:lpstr>What Are Minerals and Why Do You Need Them? (2 of 4)</vt:lpstr>
      <vt:lpstr>What Are Minerals and Why Do You Need Them? (3 of 4)</vt:lpstr>
      <vt:lpstr>What Are Minerals and Why Do You Need Them? (4 of 4)</vt:lpstr>
      <vt:lpstr>Figure 8.11 Minerals Are Found Widely in MyPlate</vt:lpstr>
      <vt:lpstr>Table 8.1 Minerals at a Glance: Major Minerals (1 of 2)</vt:lpstr>
      <vt:lpstr>Table 8.1 Minerals at a Glance: Major Minerals (2 of 2)</vt:lpstr>
      <vt:lpstr>Table 8.2 Minerals at a Glance: Trace Minerals (1 of 3)</vt:lpstr>
      <vt:lpstr>Table 8.2 Minerals at a Glance: Trace Minerals (2 of 3)</vt:lpstr>
      <vt:lpstr>Table 8.2 Minerals at a Glance: Trace Minerals (3 of 3)</vt:lpstr>
      <vt:lpstr>Exploring Sodium (1 of 3)</vt:lpstr>
      <vt:lpstr>Exploring Sodium (2 of 3)</vt:lpstr>
      <vt:lpstr>Figure 8.12 Recommended Intake of Sodium</vt:lpstr>
      <vt:lpstr>Figure 8.13 Sodium Content of Selected Natural and Processed Foods</vt:lpstr>
      <vt:lpstr>Exploring Sodium (3 of 3)</vt:lpstr>
      <vt:lpstr>You and Your Blood Pressure (1 of 2)</vt:lpstr>
      <vt:lpstr>You and Your Blood Pressure (2 of 2)</vt:lpstr>
      <vt:lpstr>Figure 8.14 The D A S H: (Dietary Approaches to Stop Hypertension)</vt:lpstr>
      <vt:lpstr>Table 8.4 Take Charge of Your Blood Pressure</vt:lpstr>
      <vt:lpstr>Exploring Potassium (1 of 3)</vt:lpstr>
      <vt:lpstr>Figure 8.15 Kidney Stone</vt:lpstr>
      <vt:lpstr>Exploring Potassium (2 of 3)</vt:lpstr>
      <vt:lpstr>Figure 8.16 Potassium Content in Selected Foods</vt:lpstr>
      <vt:lpstr>Exploring Potassium (3 of 3)</vt:lpstr>
      <vt:lpstr>Exploring Calcium (1 of 3)</vt:lpstr>
      <vt:lpstr>Exploring Calcium (2 of 3)</vt:lpstr>
      <vt:lpstr>Figure 8.17 Calcium Content in Selected Foods</vt:lpstr>
      <vt:lpstr>Figure 8.18 Bioavailability of Calcium</vt:lpstr>
      <vt:lpstr>Exploring Calcium (3 of 3)</vt:lpstr>
      <vt:lpstr>Figure 8.19 Healthy Bone (left) versus Weakened Bone (right)</vt:lpstr>
      <vt:lpstr>Osteoporosis: Not Just Your Grandmother's Problem (1 of 3)</vt:lpstr>
      <vt:lpstr>Figure 8.20 Weakened Bones Cause the Spine to Collapse over Time</vt:lpstr>
      <vt:lpstr>Figure 8.21 Change in Bone Mass Over Time</vt:lpstr>
      <vt:lpstr>Osteoporosis: Not Just Your Grandmother's Problem (2 of 3)</vt:lpstr>
      <vt:lpstr>Osteoporosis: Not Just Your Grandmother's Problem (3 of 3)</vt:lpstr>
      <vt:lpstr>Exploring Phosphorus (1 of 2)</vt:lpstr>
      <vt:lpstr>Figure 8.22 Phosphorus in Phospholipids</vt:lpstr>
      <vt:lpstr>Exploring Phosphorus (2 of 2)</vt:lpstr>
      <vt:lpstr>Figure 8.23 Phosphorus Content of Selected Foods</vt:lpstr>
      <vt:lpstr>Exploring Magnesium (1 of 2)</vt:lpstr>
      <vt:lpstr>Exploring Magnesium (2 of 2)</vt:lpstr>
      <vt:lpstr>Figure 8.24 Magnesium Content of Selected Foods</vt:lpstr>
      <vt:lpstr>Exploring Chloride</vt:lpstr>
      <vt:lpstr>Figure 8.25 Table Salt Is Composed of Sodium and Chloride</vt:lpstr>
      <vt:lpstr>Exploring Sulfur</vt:lpstr>
      <vt:lpstr>Exploring Iron (1 of 3)</vt:lpstr>
      <vt:lpstr>Figure 8.26 Hemoglobin Contains Heme Iron</vt:lpstr>
      <vt:lpstr>Exploring Iron (2 of 3)</vt:lpstr>
      <vt:lpstr>Figure 8.27 Iron Content of Selected Foods</vt:lpstr>
      <vt:lpstr>Exploring Iron (3 of 3)</vt:lpstr>
      <vt:lpstr>Figure 8.28 Normal and Anemic Blood Cells</vt:lpstr>
      <vt:lpstr>Exploring Copper (1 of 2)</vt:lpstr>
      <vt:lpstr>Exploring Copper (2 of 2)</vt:lpstr>
      <vt:lpstr>Figure 8.29 Copper Content of Selected Foods</vt:lpstr>
      <vt:lpstr>Exploring Zinc (1 of 2)</vt:lpstr>
      <vt:lpstr>Exploring Zinc (2 of 2)</vt:lpstr>
      <vt:lpstr>Figure 8.30 Zinc Content of Selected Foods</vt:lpstr>
      <vt:lpstr>Exploring Selenium (1 of 2)</vt:lpstr>
      <vt:lpstr>Exploring Selenium (2 of 2)</vt:lpstr>
      <vt:lpstr>Figure 8.31 Selenium Content in Selected Foods</vt:lpstr>
      <vt:lpstr>Exploring Fluoride (1 of 1)</vt:lpstr>
      <vt:lpstr>Figure 8.32 Structure of a Tooth</vt:lpstr>
      <vt:lpstr>Figure 8.33 Percentage of Americans Living in Communities with Fluoridated Water Supply, by State, 2012</vt:lpstr>
      <vt:lpstr>Exploring Fluoride (2 of 2)</vt:lpstr>
      <vt:lpstr>Exploring Chromium (1 of 2)</vt:lpstr>
      <vt:lpstr>Exploring Chromium (2 of 2)</vt:lpstr>
      <vt:lpstr>Figure 8.34 Chromium Content in Selected Foods</vt:lpstr>
      <vt:lpstr>Exploring Iodine (1 of 2)</vt:lpstr>
      <vt:lpstr>Figure 8.35 Location of Thyroid Gland</vt:lpstr>
      <vt:lpstr>Figure 8.36 Iodine Content in Selected Foods</vt:lpstr>
      <vt:lpstr>Exploring Iodine (2 of 2)</vt:lpstr>
      <vt:lpstr>Goiter</vt:lpstr>
      <vt:lpstr>Exploring Manganese</vt:lpstr>
      <vt:lpstr>Figure 8.37 Manganese Content of Selected Foods</vt:lpstr>
      <vt:lpstr>Exploring Molybdenum</vt:lpstr>
      <vt:lpstr>Other Minerals</vt:lpstr>
      <vt:lpstr>Table 8.1 Minerals at a Glance: Major Minerals (1 of 2) </vt:lpstr>
      <vt:lpstr>Table 8.1 Minerals at a Glance: Major Minerals (2 of 2) </vt:lpstr>
      <vt:lpstr>Table 8.2 Minerals at a Glance: Trace Minerals (1 of 3) </vt:lpstr>
      <vt:lpstr>Table 8.2 Minerals at a Glance: Trace Minerals (2 of 3) </vt:lpstr>
      <vt:lpstr>Table 8.2 Minerals at a Glance: Trace Minerals (3 of 3) </vt:lpstr>
      <vt:lpstr>Table 8.3 Additional Minerals (1 of 2)</vt:lpstr>
      <vt:lpstr>Table 8.3 Additional Minerals (2 of 2)</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&amp; You, Fifth Edition, Chapter 8, Minerals and Water</dc:title>
  <dc:subject>Science</dc:subject>
  <dc:creator>Blake</dc:creator>
  <cp:keywords>Nutrition &amp; You</cp:keywords>
  <cp:lastModifiedBy>Sivapriya, Prabhakaran</cp:lastModifiedBy>
  <cp:revision>1451</cp:revision>
  <dcterms:modified xsi:type="dcterms:W3CDTF">2019-05-15T14:16:53Z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